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4048" r:id="rId19"/>
  </p:sldMasterIdLst>
  <p:sldIdLst>
    <p:sldId id="256" r:id="rId21"/>
    <p:sldId id="257" r:id="rId22"/>
    <p:sldId id="258" r:id="rId23"/>
    <p:sldId id="259" r:id="rId24"/>
    <p:sldId id="286" r:id="rId25"/>
    <p:sldId id="287" r:id="rId26"/>
    <p:sldId id="261" r:id="rId27"/>
    <p:sldId id="289" r:id="rId28"/>
    <p:sldId id="291" r:id="rId29"/>
    <p:sldId id="290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60" r:id="rId53"/>
    <p:sldId id="284" r:id="rId54"/>
    <p:sldId id="288" r:id="rId55"/>
    <p:sldId id="285" r:id="rId5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  <p:embeddedFontLst>
    <p:embeddedFont>
      <p:font typeface="Pretendard Regular" panose="" pitchFamily="0" charset="0">
        <p:regular r:id="rId1"/>
      </p:font>
    </p:embeddedFont>
    <p:embeddedFont>
      <p:font typeface="Pretendard Light" panose="" pitchFamily="589833" charset="589833">
        <p:regular r:id="rId2"/>
      </p:font>
    </p:embeddedFont>
    <p:embeddedFont>
      <p:font typeface="Pretendard Bold" panose="" pitchFamily="6620160" charset="8586517">
        <p:bold r:id="rId3"/>
      </p:font>
    </p:embeddedFont>
    <p:embeddedFont>
      <p:font typeface="Pretendard ExtraBold" panose="" pitchFamily="0" charset="0">
        <p:bold r:id="rId4"/>
      </p:font>
    </p:embeddedFont>
    <p:embeddedFont>
      <p:font typeface="Pretendard Medium" panose="" pitchFamily="0" charset="21776">
        <p:bold r:id="rId5"/>
      </p:font>
    </p:embeddedFont>
    <p:embeddedFont>
      <p:font typeface="Pretendard SemiBold" panose="" pitchFamily="5373984" charset="6750309"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4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tableStyles" Target="tableStyles.xml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slide" Target="slides/slide34.xml"></Relationship><Relationship Id="rId55" Type="http://schemas.openxmlformats.org/officeDocument/2006/relationships/slide" Target="slides/slide35.xml"></Relationship><Relationship Id="rId56" Type="http://schemas.openxmlformats.org/officeDocument/2006/relationships/slide" Target="slides/slide36.xml"></Relationship><Relationship Id="rId57" Type="http://schemas.openxmlformats.org/officeDocument/2006/relationships/viewProps" Target="viewProps.xml"></Relationship><Relationship Id="rId58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28.png"></Relationship><Relationship Id="rId3" Type="http://schemas.openxmlformats.org/officeDocument/2006/relationships/image" Target="../media/image29.png"></Relationship><Relationship Id="rId4" Type="http://schemas.openxmlformats.org/officeDocument/2006/relationships/image" Target="../media/image30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32.png"></Relationship><Relationship Id="rId7" Type="http://schemas.openxmlformats.org/officeDocument/2006/relationships/image" Target="../media/image33.png"></Relationship><Relationship Id="rId8" Type="http://schemas.openxmlformats.org/officeDocument/2006/relationships/image" Target="../media/image34.png"></Relationship><Relationship Id="rId9" Type="http://schemas.openxmlformats.org/officeDocument/2006/relationships/image" Target="../media/image35.png"></Relationship><Relationship Id="rId10" Type="http://schemas.openxmlformats.org/officeDocument/2006/relationships/image" Target="../media/image36.png"></Relationship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37.png"></Relationship><Relationship Id="rId4" Type="http://schemas.openxmlformats.org/officeDocument/2006/relationships/image" Target="../media/image38.png"></Relationship><Relationship Id="rId5" Type="http://schemas.openxmlformats.org/officeDocument/2006/relationships/image" Target="../media/image39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0" Type="http://schemas.openxmlformats.org/officeDocument/2006/relationships/image" Target="../media/image46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0.png"></Relationship><Relationship Id="rId5" Type="http://schemas.openxmlformats.org/officeDocument/2006/relationships/image" Target="../media/image41.png"></Relationship><Relationship Id="rId6" Type="http://schemas.openxmlformats.org/officeDocument/2006/relationships/image" Target="../media/image42.png"></Relationship><Relationship Id="rId7" Type="http://schemas.openxmlformats.org/officeDocument/2006/relationships/image" Target="../media/image43.png"></Relationship><Relationship Id="rId8" Type="http://schemas.openxmlformats.org/officeDocument/2006/relationships/image" Target="../media/image44.png"></Relationship><Relationship Id="rId9" Type="http://schemas.openxmlformats.org/officeDocument/2006/relationships/image" Target="../media/image45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7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48.png"></Relationship><Relationship Id="rId7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49.png"></Relationship><Relationship Id="rId3" Type="http://schemas.openxmlformats.org/officeDocument/2006/relationships/image" Target="../media/image50.png"></Relationship><Relationship Id="rId4" Type="http://schemas.openxmlformats.org/officeDocument/2006/relationships/image" Target="../media/image51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2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0" Type="http://schemas.openxmlformats.org/officeDocument/2006/relationships/image" Target="../media/image58.png"></Relationship><Relationship Id="rId11" Type="http://schemas.openxmlformats.org/officeDocument/2006/relationships/image" Target="../media/image59.png"></Relationship><Relationship Id="rId12" Type="http://schemas.openxmlformats.org/officeDocument/2006/relationships/image" Target="../media/image60.png"></Relationship><Relationship Id="rId13" Type="http://schemas.openxmlformats.org/officeDocument/2006/relationships/image" Target="../media/image61.png"></Relationship><Relationship Id="rId14" Type="http://schemas.openxmlformats.org/officeDocument/2006/relationships/image" Target="../media/image15.png"></Relationship><Relationship Id="rId15" Type="http://schemas.openxmlformats.org/officeDocument/2006/relationships/image" Target="../media/image62.png"></Relationship><Relationship Id="rId16" Type="http://schemas.openxmlformats.org/officeDocument/2006/relationships/image" Target="../media/image63.png"></Relationship><Relationship Id="rId17" Type="http://schemas.openxmlformats.org/officeDocument/2006/relationships/image" Target="../media/image64.png"></Relationship><Relationship Id="rId18" Type="http://schemas.openxmlformats.org/officeDocument/2006/relationships/image" Target="../media/image65.png"></Relationship><Relationship Id="rId19" Type="http://schemas.openxmlformats.org/officeDocument/2006/relationships/image" Target="../media/image66.png"></Relationship><Relationship Id="rId2" Type="http://schemas.openxmlformats.org/officeDocument/2006/relationships/image" Target="../media/image12.png"></Relationship><Relationship Id="rId20" Type="http://schemas.openxmlformats.org/officeDocument/2006/relationships/image" Target="../media/image67.png"></Relationship><Relationship Id="rId21" Type="http://schemas.openxmlformats.org/officeDocument/2006/relationships/image" Target="../media/image68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52.png"></Relationship><Relationship Id="rId5" Type="http://schemas.openxmlformats.org/officeDocument/2006/relationships/image" Target="../media/image53.png"></Relationship><Relationship Id="rId6" Type="http://schemas.openxmlformats.org/officeDocument/2006/relationships/image" Target="../media/image54.png"></Relationship><Relationship Id="rId7" Type="http://schemas.openxmlformats.org/officeDocument/2006/relationships/image" Target="../media/image55.png"></Relationship><Relationship Id="rId8" Type="http://schemas.openxmlformats.org/officeDocument/2006/relationships/image" Target="../media/image56.png"></Relationship><Relationship Id="rId9" Type="http://schemas.openxmlformats.org/officeDocument/2006/relationships/image" Target="../media/image57.png"></Relationship><Relationship Id="rId22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0" Type="http://schemas.openxmlformats.org/officeDocument/2006/relationships/image" Target="../media/image7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69.png"></Relationship><Relationship Id="rId5" Type="http://schemas.openxmlformats.org/officeDocument/2006/relationships/image" Target="../media/image70.png"></Relationship><Relationship Id="rId6" Type="http://schemas.openxmlformats.org/officeDocument/2006/relationships/image" Target="../media/image71.png"></Relationship><Relationship Id="rId7" Type="http://schemas.openxmlformats.org/officeDocument/2006/relationships/image" Target="../media/image72.png"></Relationship><Relationship Id="rId8" Type="http://schemas.openxmlformats.org/officeDocument/2006/relationships/image" Target="../media/image73.png"></Relationship><Relationship Id="rId9" Type="http://schemas.openxmlformats.org/officeDocument/2006/relationships/image" Target="../media/image74.png"></Relationship><Relationship Id="rId1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15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77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78.png"></Relationship><Relationship Id="rId5" Type="http://schemas.openxmlformats.org/officeDocument/2006/relationships/image" Target="../media/image79.png"></Relationship><Relationship Id="rId6" Type="http://schemas.openxmlformats.org/officeDocument/2006/relationships/image" Target="../media/image80.png"></Relationship><Relationship Id="rId7" Type="http://schemas.openxmlformats.org/officeDocument/2006/relationships/image" Target="../media/image81.png"></Relationship><Relationship Id="rId8" Type="http://schemas.openxmlformats.org/officeDocument/2006/relationships/image" Target="../media/image82.png"></Relationship><Relationship Id="rId9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83.png"></Relationship><Relationship Id="rId5" Type="http://schemas.openxmlformats.org/officeDocument/2006/relationships/image" Target="../media/image84.png"></Relationship><Relationship Id="rId6" Type="http://schemas.openxmlformats.org/officeDocument/2006/relationships/image" Target="../media/image85.png"></Relationship><Relationship Id="rId7" Type="http://schemas.openxmlformats.org/officeDocument/2006/relationships/image" Target="../media/image86.png"></Relationship><Relationship Id="rId8" Type="http://schemas.openxmlformats.org/officeDocument/2006/relationships/image" Target="../media/image87.png"></Relationship><Relationship Id="rId9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8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10.png"></Relationship><Relationship Id="rId9" Type="http://schemas.openxmlformats.org/officeDocument/2006/relationships/image" Target="../media/image11.png"></Relationship><Relationship Id="rId10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0" Type="http://schemas.openxmlformats.org/officeDocument/2006/relationships/image" Target="../media/image94.png"></Relationship><Relationship Id="rId2" Type="http://schemas.openxmlformats.org/officeDocument/2006/relationships/image" Target="../media/image88.png"></Relationship><Relationship Id="rId3" Type="http://schemas.openxmlformats.org/officeDocument/2006/relationships/image" Target="../media/image12.png"></Relationship><Relationship Id="rId4" Type="http://schemas.openxmlformats.org/officeDocument/2006/relationships/image" Target="../media/image13.png"></Relationship><Relationship Id="rId5" Type="http://schemas.openxmlformats.org/officeDocument/2006/relationships/image" Target="../media/image89.png"></Relationship><Relationship Id="rId6" Type="http://schemas.openxmlformats.org/officeDocument/2006/relationships/image" Target="../media/image90.png"></Relationship><Relationship Id="rId7" Type="http://schemas.openxmlformats.org/officeDocument/2006/relationships/image" Target="../media/image91.png"></Relationship><Relationship Id="rId8" Type="http://schemas.openxmlformats.org/officeDocument/2006/relationships/image" Target="../media/image92.png"></Relationship><Relationship Id="rId9" Type="http://schemas.openxmlformats.org/officeDocument/2006/relationships/image" Target="../media/image93.png"></Relationship><Relationship Id="rId11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0" Type="http://schemas.openxmlformats.org/officeDocument/2006/relationships/image" Target="../media/image101.png"></Relationship><Relationship Id="rId11" Type="http://schemas.openxmlformats.org/officeDocument/2006/relationships/image" Target="../media/image102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95.png"></Relationship><Relationship Id="rId5" Type="http://schemas.openxmlformats.org/officeDocument/2006/relationships/image" Target="../media/image96.png"></Relationship><Relationship Id="rId6" Type="http://schemas.openxmlformats.org/officeDocument/2006/relationships/image" Target="../media/image97.png"></Relationship><Relationship Id="rId7" Type="http://schemas.openxmlformats.org/officeDocument/2006/relationships/image" Target="../media/image98.png"></Relationship><Relationship Id="rId8" Type="http://schemas.openxmlformats.org/officeDocument/2006/relationships/image" Target="../media/image99.png"></Relationship><Relationship Id="rId9" Type="http://schemas.openxmlformats.org/officeDocument/2006/relationships/image" Target="../media/image100.png"></Relationship><Relationship Id="rId12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3.png"></Relationship><Relationship Id="rId5" Type="http://schemas.openxmlformats.org/officeDocument/2006/relationships/image" Target="../media/image104.png"></Relationship><Relationship Id="rId6" Type="http://schemas.openxmlformats.org/officeDocument/2006/relationships/image" Target="../media/image105.png"></Relationship><Relationship Id="rId7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10" Type="http://schemas.openxmlformats.org/officeDocument/2006/relationships/image" Target="../media/image111.png"></Relationship><Relationship Id="rId11" Type="http://schemas.openxmlformats.org/officeDocument/2006/relationships/image" Target="../media/image112.png"></Relationship><Relationship Id="rId12" Type="http://schemas.openxmlformats.org/officeDocument/2006/relationships/image" Target="../media/image113.png"></Relationship><Relationship Id="rId13" Type="http://schemas.openxmlformats.org/officeDocument/2006/relationships/image" Target="../media/image114.png"></Relationship><Relationship Id="rId14" Type="http://schemas.openxmlformats.org/officeDocument/2006/relationships/image" Target="../media/image11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6.png"></Relationship><Relationship Id="rId5" Type="http://schemas.openxmlformats.org/officeDocument/2006/relationships/image" Target="../media/image97.png"></Relationship><Relationship Id="rId6" Type="http://schemas.openxmlformats.org/officeDocument/2006/relationships/image" Target="../media/image107.png"></Relationship><Relationship Id="rId7" Type="http://schemas.openxmlformats.org/officeDocument/2006/relationships/image" Target="../media/image108.png"></Relationship><Relationship Id="rId8" Type="http://schemas.openxmlformats.org/officeDocument/2006/relationships/image" Target="../media/image109.png"></Relationship><Relationship Id="rId9" Type="http://schemas.openxmlformats.org/officeDocument/2006/relationships/image" Target="../media/image110.png"></Relationship><Relationship Id="rId15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16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17.png"></Relationship><Relationship Id="rId5" Type="http://schemas.openxmlformats.org/officeDocument/2006/relationships/image" Target="../media/image118.png"></Relationship><Relationship Id="rId6" Type="http://schemas.openxmlformats.org/officeDocument/2006/relationships/image" Target="../media/image119.png"></Relationship><Relationship Id="rId7" Type="http://schemas.openxmlformats.org/officeDocument/2006/relationships/image" Target="../media/image120.png"></Relationship><Relationship Id="rId8" Type="http://schemas.openxmlformats.org/officeDocument/2006/relationships/image" Target="../media/image121.png"></Relationship><Relationship Id="rId9" Type="http://schemas.openxmlformats.org/officeDocument/2006/relationships/image" Target="../media/image122.png"></Relationship><Relationship Id="rId10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3.png"></Relationship><Relationship Id="rId3" Type="http://schemas.openxmlformats.org/officeDocument/2006/relationships/image" Target="../media/image124.png"></Relationship><Relationship Id="rId4" Type="http://schemas.openxmlformats.org/officeDocument/2006/relationships/image" Target="../media/image125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126.png"></Relationship><Relationship Id="rId9" Type="http://schemas.openxmlformats.org/officeDocument/2006/relationships/image" Target="../media/image127.png"></Relationship><Relationship Id="rId10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10" Type="http://schemas.openxmlformats.org/officeDocument/2006/relationships/image" Target="../media/image134.png"></Relationship><Relationship Id="rId11" Type="http://schemas.openxmlformats.org/officeDocument/2006/relationships/image" Target="../media/image135.png"></Relationship><Relationship Id="rId12" Type="http://schemas.openxmlformats.org/officeDocument/2006/relationships/image" Target="../media/image136.png"></Relationship><Relationship Id="rId13" Type="http://schemas.openxmlformats.org/officeDocument/2006/relationships/image" Target="../media/image137.png"></Relationship><Relationship Id="rId14" Type="http://schemas.openxmlformats.org/officeDocument/2006/relationships/image" Target="../media/image138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8.png"></Relationship><Relationship Id="rId5" Type="http://schemas.openxmlformats.org/officeDocument/2006/relationships/image" Target="../media/image129.png"></Relationship><Relationship Id="rId6" Type="http://schemas.openxmlformats.org/officeDocument/2006/relationships/image" Target="../media/image130.png"></Relationship><Relationship Id="rId7" Type="http://schemas.openxmlformats.org/officeDocument/2006/relationships/image" Target="../media/image131.png"></Relationship><Relationship Id="rId8" Type="http://schemas.openxmlformats.org/officeDocument/2006/relationships/image" Target="../media/image132.png"></Relationship><Relationship Id="rId9" Type="http://schemas.openxmlformats.org/officeDocument/2006/relationships/image" Target="../media/image133.png"></Relationship><Relationship Id="rId15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2" Type="http://schemas.openxmlformats.org/officeDocument/2006/relationships/image" Target="../media/image139.png"></Relationship><Relationship Id="rId3" Type="http://schemas.openxmlformats.org/officeDocument/2006/relationships/image" Target="../media/image140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2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16.png"></Relationship><Relationship Id="rId7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7.png"></Relationship><Relationship Id="rId5" Type="http://schemas.openxmlformats.org/officeDocument/2006/relationships/image" Target="../media/image148.png"></Relationship><Relationship Id="rId6" Type="http://schemas.openxmlformats.org/officeDocument/2006/relationships/image" Target="../media/image149.png"></Relationship><Relationship Id="rId7" Type="http://schemas.openxmlformats.org/officeDocument/2006/relationships/image" Target="../media/image150.png"></Relationship><Relationship Id="rId8" Type="http://schemas.openxmlformats.org/officeDocument/2006/relationships/image" Target="../media/image123.png"></Relationship><Relationship Id="rId9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51.png"></Relationship><Relationship Id="rId4" Type="http://schemas.openxmlformats.org/officeDocument/2006/relationships/image" Target="../media/image152.png"></Relationship><Relationship Id="rId5" Type="http://schemas.openxmlformats.org/officeDocument/2006/relationships/image" Target="../media/image153.png"></Relationship><Relationship Id="rId6" Type="http://schemas.openxmlformats.org/officeDocument/2006/relationships/image" Target="../media/image154.png"></Relationship><Relationship Id="rId7" Type="http://schemas.openxmlformats.org/officeDocument/2006/relationships/image" Target="../media/image155.png"></Relationship><Relationship Id="rId8" Type="http://schemas.openxmlformats.org/officeDocument/2006/relationships/image" Target="../media/image13.png"></Relationship><Relationship Id="rId9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56.png"></Relationship><Relationship Id="rId5" Type="http://schemas.openxmlformats.org/officeDocument/2006/relationships/image" Target="../media/image152.png"></Relationship><Relationship Id="rId6" Type="http://schemas.openxmlformats.org/officeDocument/2006/relationships/image" Target="../media/image157.png"></Relationship><Relationship Id="rId7" Type="http://schemas.openxmlformats.org/officeDocument/2006/relationships/image" Target="../media/image158.png"></Relationship><Relationship Id="rId8" Type="http://schemas.openxmlformats.org/officeDocument/2006/relationships/image" Target="../media/image159.png"></Relationship><Relationship Id="rId9" Type="http://schemas.openxmlformats.org/officeDocument/2006/relationships/image" Target="../media/image160.png"></Relationship><Relationship Id="rId10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10" Type="http://schemas.openxmlformats.org/officeDocument/2006/relationships/image" Target="../media/image27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1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61.png"></Relationship><Relationship Id="rId5" Type="http://schemas.openxmlformats.org/officeDocument/2006/relationships/image" Target="../media/image16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163.png"></Relationship><Relationship Id="rId8" Type="http://schemas.openxmlformats.org/officeDocument/2006/relationships/image" Target="../media/image164.png"></Relationship><Relationship Id="rId9" Type="http://schemas.openxmlformats.org/officeDocument/2006/relationships/image" Target="../media/image165.png"></Relationship><Relationship Id="rId10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0" Type="http://schemas.openxmlformats.org/officeDocument/2006/relationships/image" Target="../media/image27.png"></Relationship><Relationship Id="rId11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166.png"></Relationship><Relationship Id="rId4" Type="http://schemas.openxmlformats.org/officeDocument/2006/relationships/image" Target="../media/image167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image" Target="../media/image20.png"></Relationship><Relationship Id="rId8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image22.png"></Relationship><Relationship Id="rId7" Type="http://schemas.openxmlformats.org/officeDocument/2006/relationships/image" Target="../media/image24.png"></Relationship><Relationship Id="rId8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fImage30419508467.png"></Relationship><Relationship Id="rId7" Type="http://schemas.openxmlformats.org/officeDocument/2006/relationships/image" Target="../media/fImage736939526500.png"></Relationship><Relationship Id="rId8" Type="http://schemas.openxmlformats.org/officeDocument/2006/relationships/image" Target="../media/fImage1377699539169.png"></Relationship><Relationship Id="rId9" Type="http://schemas.openxmlformats.org/officeDocument/2006/relationships/image" Target="../media/fImage40039595724.png"></Relationship><Relationship Id="rId10" Type="http://schemas.openxmlformats.org/officeDocument/2006/relationships/image" Target="../media/fImage212737579941.png"></Relationship><Relationship Id="rId11" Type="http://schemas.openxmlformats.org/officeDocument/2006/relationships/image" Target="../media/fImage722448008467.png"></Relationship><Relationship Id="rId12" Type="http://schemas.openxmlformats.org/officeDocument/2006/relationships/image" Target="../media/fImage398178016334.png"></Relationship><Relationship Id="rId13" Type="http://schemas.openxmlformats.org/officeDocument/2006/relationships/image" Target="../media/fImage227468026500.png"></Relationship><Relationship Id="rId14" Type="http://schemas.openxmlformats.org/officeDocument/2006/relationships/image" Target="../media/fImage80848049169.png"></Relationship><Relationship Id="rId15" Type="http://schemas.openxmlformats.org/officeDocument/2006/relationships/image" Target="../media/fImage47788055724.png"></Relationship><Relationship Id="rId18" Type="http://schemas.openxmlformats.org/officeDocument/2006/relationships/image" Target="../media/fImage27638106962.png"></Relationship><Relationship Id="rId19" Type="http://schemas.openxmlformats.org/officeDocument/2006/relationships/image" Target="../media/fImage338583841.png"></Relationship><Relationship Id="rId20" Type="http://schemas.openxmlformats.org/officeDocument/2006/relationships/image" Target="../media/fImage80618398467.png"></Relationship><Relationship Id="rId21" Type="http://schemas.openxmlformats.org/officeDocument/2006/relationships/image" Target="../media/fImage279008406334.png"></Relationship><Relationship Id="rId22" Type="http://schemas.openxmlformats.org/officeDocument/2006/relationships/image" Target="../media/fImage591208416500.png"></Relationship><Relationship Id="rId23" Type="http://schemas.openxmlformats.org/officeDocument/2006/relationships/image" Target="../media/fImage1764884241.png"></Relationship><Relationship Id="rId24" Type="http://schemas.openxmlformats.org/officeDocument/2006/relationships/image" Target="../media/fImage515159738467.png"></Relationship><Relationship Id="rId25" Type="http://schemas.openxmlformats.org/officeDocument/2006/relationships/image" Target="../media/fImage92849746334.png"></Relationship><Relationship Id="rId26" Type="http://schemas.openxmlformats.org/officeDocument/2006/relationships/image" Target="../media/fImage87609766500.png"></Relationship><Relationship Id="rId27" Type="http://schemas.openxmlformats.org/officeDocument/2006/relationships/image" Target="../media/fImage226219779169.png"></Relationship><Relationship Id="rId28" Type="http://schemas.openxmlformats.org/officeDocument/2006/relationships/image" Target="../media/fImage158529785724.png"></Relationship><Relationship Id="rId29" Type="http://schemas.openxmlformats.org/officeDocument/2006/relationships/image" Target="../media/fImage148759801478.png"></Relationship><Relationship Id="rId30" Type="http://schemas.openxmlformats.org/officeDocument/2006/relationships/image" Target="../media/fImage411589819358.png"></Relationship><Relationship Id="rId31" Type="http://schemas.openxmlformats.org/officeDocument/2006/relationships/image" Target="../media/fImage297809846962.png"></Relationship><Relationship Id="rId32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Relationship Id="rId1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55995" y="-638810"/>
            <a:ext cx="11417935" cy="11417935"/>
          </a:xfrm>
          <a:prstGeom prst="rect"/>
          <a:noFill/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70000" y="4584700"/>
            <a:ext cx="63881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14400" y="4495800"/>
          <a:ext cx="9652000" cy="39751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52000"/>
              </a:tblGrid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59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>
            <a:off x="14185900" y="8928100"/>
            <a:ext cx="31756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기타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정보를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입력하세요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>
            <a:off x="16179800" y="8483600"/>
            <a:ext cx="11817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이름입력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179800" y="8052435"/>
            <a:ext cx="1181735" cy="394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15417800" y="8483600"/>
            <a:ext cx="9023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직급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5417800" y="8039100"/>
            <a:ext cx="902970" cy="394970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 rot="0">
            <a:off x="916940" y="7026910"/>
            <a:ext cx="9648190" cy="130619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70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Ex-Ledger</a:t>
            </a:r>
            <a:endParaRPr lang="ko-KR" altLang="en-US" sz="70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 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914400" y="660400"/>
            <a:ext cx="28962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9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~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026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3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12</a:t>
            </a:r>
            <a:endParaRPr lang="ko-KR" altLang="en-US" sz="1800" i="0" b="0" strike="noStrike">
              <a:solidFill>
                <a:srgbClr val="F2F2F2"/>
              </a:solidFill>
              <a:latin typeface="Pretendard Regular" charset="0"/>
            </a:endParaRPr>
          </a:p>
        </p:txBody>
      </p:sp>
      <p:sp>
        <p:nvSpPr>
          <p:cNvPr id="16" name="텍스트 상자 3"/>
          <p:cNvSpPr txBox="1">
            <a:spLocks/>
          </p:cNvSpPr>
          <p:nvPr/>
        </p:nvSpPr>
        <p:spPr>
          <a:xfrm>
            <a:off x="1021080" y="4762500"/>
            <a:ext cx="9526905" cy="23926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6000" spc="-280">
                <a:latin typeface="Pretendard Medium" charset="0"/>
                <a:ea typeface="Pretendard Medium" charset="0"/>
              </a:rPr>
              <a:t>1원의 오차도 없는</a:t>
            </a:r>
            <a:endParaRPr lang="ko-KR" altLang="en-US" sz="6000">
              <a:latin typeface="Pretendard Medium" charset="0"/>
              <a:ea typeface="Pretendard Medium" charset="0"/>
            </a:endParaRPr>
          </a:p>
          <a:p>
            <a:pPr marL="0" indent="0" algn="ctr" hangingPunct="1">
              <a:lnSpc>
                <a:spcPct val="114999"/>
              </a:lnSpc>
              <a:buFontTx/>
              <a:buNone/>
            </a:pPr>
            <a:endParaRPr lang="ko-KR" altLang="en-US" sz="1000">
              <a:latin typeface="Pretendard Medium" charset="0"/>
              <a:ea typeface="Pretendard Medium" charset="0"/>
            </a:endParaRPr>
          </a:p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6000" spc="-280">
                <a:latin typeface="Pretendard Medium" charset="0"/>
                <a:ea typeface="Pretendard Medium" charset="0"/>
              </a:rPr>
              <a:t>글로벌 외화 데이터 정산의 시작</a:t>
            </a:r>
            <a:endParaRPr lang="ko-KR" altLang="en-US" sz="6000"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it/AppData/Roaming/PolarisOffice/ETemp/5768_13952008/image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00" y="6731000"/>
            <a:ext cx="10249535" cy="2667635"/>
          </a:xfrm>
          <a:prstGeom prst="rect"/>
          <a:noFill/>
        </p:spPr>
      </p:pic>
      <p:pic>
        <p:nvPicPr>
          <p:cNvPr id="3" name="Picture " descr="C:/Users/it/AppData/Roaming/PolarisOffice/ETemp/5768_13952008/image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7900" y="1993900"/>
            <a:ext cx="6160135" cy="1550035"/>
          </a:xfrm>
          <a:prstGeom prst="rect"/>
          <a:noFill/>
          <a:effectLst>
            <a:outerShdw sx="100000" sy="100000" blurRad="3881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4" name="Picture " descr="C:/Users/it/AppData/Roaming/PolarisOffice/ETemp/5768_13952008/image3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4300" y="3683000"/>
            <a:ext cx="280035" cy="26035"/>
          </a:xfrm>
          <a:prstGeom prst="rect"/>
          <a:noFill/>
        </p:spPr>
      </p:pic>
      <p:pic>
        <p:nvPicPr>
          <p:cNvPr id="5" name="Picture " descr="C:/Users/it/AppData/Roaming/PolarisOffice/ETemp/5768_13952008/image3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01100" y="6172200"/>
            <a:ext cx="699135" cy="89535"/>
          </a:xfrm>
          <a:prstGeom prst="rect"/>
          <a:noFill/>
        </p:spPr>
      </p:pic>
      <p:pic>
        <p:nvPicPr>
          <p:cNvPr id="6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0" y="4597400"/>
            <a:ext cx="3455035" cy="26035"/>
          </a:xfrm>
          <a:prstGeom prst="rect"/>
          <a:noFill/>
        </p:spPr>
      </p:pic>
      <p:pic>
        <p:nvPicPr>
          <p:cNvPr id="8" name="Picture " descr="C:/Users/it/AppData/Roaming/PolarisOffice/ETemp/5768_13952008/image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3835400"/>
            <a:ext cx="1638935" cy="2032635"/>
          </a:xfrm>
          <a:prstGeom prst="rect"/>
          <a:noFill/>
        </p:spPr>
      </p:pic>
      <p:pic>
        <p:nvPicPr>
          <p:cNvPr id="9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08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10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29600" y="4597400"/>
            <a:ext cx="3455035" cy="26035"/>
          </a:xfrm>
          <a:prstGeom prst="rect"/>
          <a:noFill/>
        </p:spPr>
      </p:pic>
      <p:pic>
        <p:nvPicPr>
          <p:cNvPr id="11" name="Picture " descr="C:/Users/it/AppData/Roaming/PolarisOffice/ETemp/5768_13952008/image3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0800" y="3835400"/>
            <a:ext cx="1638935" cy="2032635"/>
          </a:xfrm>
          <a:prstGeom prst="rect"/>
          <a:noFill/>
        </p:spPr>
      </p:pic>
      <p:pic>
        <p:nvPicPr>
          <p:cNvPr id="12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745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13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90600" y="4597400"/>
            <a:ext cx="3455035" cy="26035"/>
          </a:xfrm>
          <a:prstGeom prst="rect"/>
          <a:noFill/>
        </p:spPr>
      </p:pic>
      <p:pic>
        <p:nvPicPr>
          <p:cNvPr id="14" name="Picture " descr="C:/Users/it/AppData/Roaming/PolarisOffice/ETemp/5768_13952008/image36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74500" y="3835400"/>
            <a:ext cx="1638935" cy="2032635"/>
          </a:xfrm>
          <a:prstGeom prst="rect"/>
          <a:noFill/>
        </p:spPr>
      </p:pic>
      <p:pic>
        <p:nvPicPr>
          <p:cNvPr id="15" name="Picture " descr="C:/Users/it/AppData/Roaming/PolarisOffice/ETemp/5768_13952008/image1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 descr="C:/Users/it/AppData/Roaming/PolarisOffice/ETemp/5768_13952008/image1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8140700" y="2286000"/>
            <a:ext cx="1994535" cy="457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600" i="0" b="0" strike="noStrike">
                <a:solidFill>
                  <a:srgbClr val="3A4CA8"/>
                </a:solidFill>
                <a:ea typeface="Pretendard Bold" charset="0"/>
              </a:rPr>
              <a:t>분석</a:t>
            </a:r>
            <a:r>
              <a:rPr lang="en-US" sz="2600" i="0" b="0" strike="noStrike">
                <a:solidFill>
                  <a:srgbClr val="3A4CA8"/>
                </a:solidFill>
                <a:latin typeface="Pretendard Bold" charset="0"/>
              </a:rPr>
              <a:t> </a:t>
            </a:r>
            <a:r>
              <a:rPr lang="ko-KR" sz="2600" i="0" b="0" strike="noStrike">
                <a:solidFill>
                  <a:srgbClr val="3A4CA8"/>
                </a:solidFill>
                <a:ea typeface="Pretendard Bold" charset="0"/>
              </a:rPr>
              <a:t>대상</a:t>
            </a:r>
            <a:endParaRPr lang="ko-KR" altLang="en-US" sz="2600" i="0" b="0" strike="noStrike">
              <a:solidFill>
                <a:srgbClr val="3A4CA8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6197600" y="2832100"/>
            <a:ext cx="5893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768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배경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8229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목적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3690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방법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768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8229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3690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270500" y="7747000"/>
            <a:ext cx="7633335" cy="1219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이곳에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보고서에서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다룰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내용을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간략히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요약해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 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가장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눈여겨보아야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할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수치를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제시해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주장을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강조해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 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분석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내용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요약과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함께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추후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개선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방향을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입력해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보세요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8140700" y="7099300"/>
            <a:ext cx="1994535" cy="457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주요</a:t>
            </a:r>
            <a:r>
              <a:rPr lang="en-US" sz="2600" i="0" b="0" strike="noStrike">
                <a:solidFill>
                  <a:srgbClr val="F2F2F2"/>
                </a:solidFill>
                <a:latin typeface="Pretendard SemiBold" charset="0"/>
              </a:rPr>
              <a:t> </a:t>
            </a: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내용</a:t>
            </a:r>
            <a:r>
              <a:rPr lang="en-US" sz="2600" i="0" b="0" strike="noStrike">
                <a:solidFill>
                  <a:srgbClr val="F2F2F2"/>
                </a:solidFill>
                <a:latin typeface="Pretendard SemiBold" charset="0"/>
              </a:rPr>
              <a:t> </a:t>
            </a: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요약</a:t>
            </a:r>
            <a:endParaRPr lang="ko-KR" altLang="en-US" sz="2600" i="0" b="0" strike="noStrike">
              <a:solidFill>
                <a:srgbClr val="F2F2F2"/>
              </a:solidFill>
              <a:ea typeface="Pretendard Semi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45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전체</a:t>
            </a:r>
            <a:r>
              <a:rPr lang="en-US" sz="4400" i="0" b="0" strike="noStrike">
                <a:solidFill>
                  <a:srgbClr val="333333"/>
                </a:solidFill>
                <a:latin typeface="Pretendard ExtraBold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개요</a:t>
            </a:r>
            <a:r>
              <a:rPr lang="en-US" sz="4400" i="0" b="0" strike="noStrike">
                <a:solidFill>
                  <a:srgbClr val="333333"/>
                </a:solidFill>
                <a:latin typeface="Pretendard ExtraBold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요약</a:t>
            </a:r>
            <a:endParaRPr lang="ko-KR" altLang="en-US" sz="44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true"/>
          </p:cNvGraphicFramePr>
          <p:nvPr/>
        </p:nvGraphicFramePr>
        <p:xfrm>
          <a:off x="952500" y="2209800"/>
          <a:ext cx="16408400" cy="69342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698500"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314700"/>
            <a:ext cx="66421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26900" y="3314700"/>
            <a:ext cx="52451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97300" y="5181600"/>
            <a:ext cx="66421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0" y="7035800"/>
            <a:ext cx="93980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1371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2743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2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41148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3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5486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4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68453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5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82169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6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885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7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0947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8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3190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3690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10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5062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64211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4986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4714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4241800" y="58039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8318500" y="76581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986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1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4714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2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4241800" y="5359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3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8318500" y="7213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4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07</a:t>
            </a:r>
          </a:p>
        </p:txBody>
      </p:sp>
      <p:sp>
        <p:nvSpPr>
          <p:cNvPr id="30" name="TextBox 3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1" name="TextBox 3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진행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984500"/>
            <a:ext cx="30607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120900"/>
            <a:ext cx="2311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24500" y="2984500"/>
            <a:ext cx="30607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2120900"/>
            <a:ext cx="2311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2984500"/>
            <a:ext cx="30607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2120900"/>
            <a:ext cx="23114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41400" y="2946400"/>
            <a:ext cx="30607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47800" y="2120900"/>
            <a:ext cx="2311400" cy="5969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1371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4737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885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690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968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0706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1727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287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00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2311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3048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375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5702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64262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7150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7861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6" name="TextBox 36"/>
          <p:cNvSpPr txBox="true"/>
          <p:nvPr/>
        </p:nvSpPr>
        <p:spPr>
          <a:xfrm rot="0">
            <a:off x="9817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7" name="TextBox 37"/>
          <p:cNvSpPr txBox="true"/>
          <p:nvPr/>
        </p:nvSpPr>
        <p:spPr>
          <a:xfrm rot="0">
            <a:off x="105283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11252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9" name="TextBox 39"/>
          <p:cNvSpPr txBox="true"/>
          <p:nvPr/>
        </p:nvSpPr>
        <p:spPr>
          <a:xfrm rot="0">
            <a:off x="11976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0" name="TextBox 40"/>
          <p:cNvSpPr txBox="true"/>
          <p:nvPr/>
        </p:nvSpPr>
        <p:spPr>
          <a:xfrm rot="0">
            <a:off x="1391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1" name="TextBox 41"/>
          <p:cNvSpPr txBox="true"/>
          <p:nvPr/>
        </p:nvSpPr>
        <p:spPr>
          <a:xfrm rot="0">
            <a:off x="14630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2" name="TextBox 42"/>
          <p:cNvSpPr txBox="true"/>
          <p:nvPr/>
        </p:nvSpPr>
        <p:spPr>
          <a:xfrm rot="0">
            <a:off x="15367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3" name="TextBox 43"/>
          <p:cNvSpPr txBox="true"/>
          <p:nvPr/>
        </p:nvSpPr>
        <p:spPr>
          <a:xfrm rot="0">
            <a:off x="16078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4" name="TextBox 44"/>
          <p:cNvSpPr txBox="true"/>
          <p:nvPr/>
        </p:nvSpPr>
        <p:spPr>
          <a:xfrm rot="0">
            <a:off x="2260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45" name="TextBox 45"/>
          <p:cNvSpPr txBox="true"/>
          <p:nvPr/>
        </p:nvSpPr>
        <p:spPr>
          <a:xfrm rot="0">
            <a:off x="63754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46" name="TextBox 46"/>
          <p:cNvSpPr txBox="true"/>
          <p:nvPr/>
        </p:nvSpPr>
        <p:spPr>
          <a:xfrm rot="0">
            <a:off x="104775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47" name="TextBox 47"/>
          <p:cNvSpPr txBox="true"/>
          <p:nvPr/>
        </p:nvSpPr>
        <p:spPr>
          <a:xfrm rot="0">
            <a:off x="14579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4</a:t>
            </a:r>
          </a:p>
        </p:txBody>
      </p:sp>
      <p:sp>
        <p:nvSpPr>
          <p:cNvPr id="48" name="TextBox 4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08</a:t>
            </a:r>
          </a:p>
        </p:txBody>
      </p:sp>
      <p:sp>
        <p:nvSpPr>
          <p:cNvPr id="49" name="TextBox 4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50" name="TextBox 5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51" name="TextBox 51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15700" y="3378200"/>
            <a:ext cx="5410200" cy="4356100"/>
          </a:xfrm>
          <a:prstGeom prst="rect">
            <a:avLst/>
          </a:prstGeom>
          <a:effectLst>
            <a:outerShdw dir="2700000" dist="0" blurRad="306479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36500" y="3073400"/>
            <a:ext cx="2768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3073400"/>
            <a:ext cx="9118600" cy="55880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1887200" y="4127500"/>
            <a:ext cx="4267200" cy="293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목표매출과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매출총액이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이루었고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13042900" y="31115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09</a:t>
            </a: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67800" y="5981700"/>
            <a:ext cx="8280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42400" y="3175000"/>
            <a:ext cx="4165600" cy="234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6464300"/>
            <a:ext cx="41656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true"/>
          </p:cNvGraphicFramePr>
          <p:nvPr/>
        </p:nvGraphicFramePr>
        <p:xfrm>
          <a:off x="914400" y="3175000"/>
          <a:ext cx="7315200" cy="5626100"/>
        </p:xfrm>
        <a:graphic>
          <a:graphicData uri="http://schemas.openxmlformats.org/drawingml/2006/table">
            <a:tbl>
              <a:tblPr/>
              <a:tblGrid>
                <a:gridCol w="1778000"/>
                <a:gridCol w="55372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사업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상세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8"/>
          <p:cNvSpPr txBox="true"/>
          <p:nvPr/>
        </p:nvSpPr>
        <p:spPr>
          <a:xfrm rot="0">
            <a:off x="13512800" y="6553200"/>
            <a:ext cx="3873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미친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기여했는지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3512800" y="3276600"/>
            <a:ext cx="3683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분석하고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공통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포인트를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찾아보세요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숫자나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비율을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신뢰성을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높여보세요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14400" y="2387600"/>
            <a:ext cx="2870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사업별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10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042400" y="23876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요약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2628900"/>
            <a:ext cx="61341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3441700"/>
            <a:ext cx="4584700" cy="435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37900" y="4292600"/>
            <a:ext cx="29718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5092700"/>
            <a:ext cx="1447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98200" y="4229100"/>
            <a:ext cx="322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9486900" y="5346700"/>
            <a:ext cx="3213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">
            <a:off x="12547600" y="5346700"/>
            <a:ext cx="321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240000">
            <a:off x="11963400" y="7137400"/>
            <a:ext cx="3200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240000">
            <a:off x="10083800" y="7137400"/>
            <a:ext cx="3200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2692400"/>
            <a:ext cx="5410200" cy="2527300"/>
          </a:xfrm>
          <a:prstGeom prst="rect">
            <a:avLst/>
          </a:prstGeom>
          <a:effectLst>
            <a:outerShdw dir="2700000" dist="0" blurRad="10311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25800" y="2463800"/>
            <a:ext cx="27686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5194300"/>
            <a:ext cx="5410200" cy="3314700"/>
          </a:xfrm>
          <a:prstGeom prst="rect">
            <a:avLst/>
          </a:prstGeom>
          <a:effectLst>
            <a:outerShdw dir="2700000" dist="0" blurRad="178400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300000">
            <a:off x="9817100" y="6083300"/>
            <a:ext cx="2425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960000">
            <a:off x="11671300" y="7429500"/>
            <a:ext cx="24130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340000">
            <a:off x="12865100" y="6565900"/>
            <a:ext cx="23749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8580000">
            <a:off x="12433300" y="4826000"/>
            <a:ext cx="18288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9600000">
            <a:off x="10274300" y="4686300"/>
            <a:ext cx="2413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50419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60300" y="42418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08100" y="53086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70000" y="77216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45900" y="7035800"/>
            <a:ext cx="127000" cy="127000"/>
          </a:xfrm>
          <a:prstGeom prst="rect">
            <a:avLst/>
          </a:prstGeom>
        </p:spPr>
      </p:pic>
      <p:sp>
        <p:nvSpPr>
          <p:cNvPr id="27" name="TextBox 27"/>
          <p:cNvSpPr txBox="true"/>
          <p:nvPr/>
        </p:nvSpPr>
        <p:spPr>
          <a:xfrm rot="0">
            <a:off x="11836400" y="21971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79629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98806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5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36779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56210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2387600" y="3340100"/>
            <a:ext cx="44577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2413000" y="5600700"/>
            <a:ext cx="44577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좋은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저조한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3644900" y="25146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11</a:t>
            </a:r>
          </a:p>
        </p:txBody>
      </p:sp>
      <p:sp>
        <p:nvSpPr>
          <p:cNvPr id="36" name="TextBox 3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역량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12200" y="4699000"/>
            <a:ext cx="8636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792200" y="4978400"/>
            <a:ext cx="39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02100" y="4965700"/>
            <a:ext cx="39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4787900"/>
            <a:ext cx="9702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2222500"/>
            <a:ext cx="88265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47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47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sp>
        <p:nvSpPr>
          <p:cNvPr id="15" name="TextBox 15"/>
          <p:cNvSpPr txBox="true"/>
          <p:nvPr/>
        </p:nvSpPr>
        <p:spPr>
          <a:xfrm rot="0">
            <a:off x="7315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기술적인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24765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마케팅적인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141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7861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0226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마케팅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687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전략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676900" y="3073400"/>
            <a:ext cx="6934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년도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성과의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요인을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정리하여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보기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쉽게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두줄로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작성해보세요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140700" y="24765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핵심</a:t>
            </a:r>
            <a:r>
              <a:rPr lang="en-US" sz="26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요인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12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요인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65400" y="2552700"/>
            <a:ext cx="13157200" cy="1828800"/>
          </a:xfrm>
          <a:prstGeom prst="rect">
            <a:avLst/>
          </a:prstGeom>
          <a:effectLst>
            <a:outerShdw dir="2700000" dist="0" blurRad="54085">
              <a:srgbClr val="333333">
                <a:alpha val="15000"/>
              </a:srgbClr>
            </a:outerShdw>
          </a:effectLst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59700" y="2247900"/>
            <a:ext cx="2768600" cy="59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4559300"/>
            <a:ext cx="13258800" cy="452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4414500" y="4470400"/>
            <a:ext cx="130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단위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만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원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)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4940300" y="3149600"/>
            <a:ext cx="8394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166100" y="22987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표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내용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13</a:t>
            </a:r>
          </a:p>
        </p:txBody>
      </p:sp>
      <p:sp>
        <p:nvSpPr>
          <p:cNvPr id="11" name="TextBox 11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2" name="TextBox 12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15300" y="8509000"/>
            <a:ext cx="18161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197100"/>
            <a:ext cx="12788900" cy="5219700"/>
          </a:xfrm>
          <a:prstGeom prst="rect">
            <a:avLst/>
          </a:prstGeom>
          <a:effectLst>
            <a:outerShdw dir="2700000" dist="0" blurRad="338682">
              <a:srgbClr val="333333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2628900"/>
            <a:ext cx="10960100" cy="438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432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78300" y="7632700"/>
            <a:ext cx="26035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7632700"/>
            <a:ext cx="2603500" cy="495300"/>
          </a:xfrm>
          <a:prstGeom prst="rect">
            <a:avLst/>
          </a:prstGeom>
        </p:spPr>
      </p:pic>
      <p:sp>
        <p:nvSpPr>
          <p:cNvPr id="11" name="TextBox 11"/>
          <p:cNvSpPr txBox="true"/>
          <p:nvPr/>
        </p:nvSpPr>
        <p:spPr>
          <a:xfrm rot="0">
            <a:off x="33020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06045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44831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2098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7856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2099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8445500" y="8128000"/>
            <a:ext cx="1346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(00% </a:t>
            </a:r>
            <a:r>
              <a:rPr lang="ko-KR" sz="2000" b="false" i="false" u="none" strike="noStrike">
                <a:solidFill>
                  <a:srgbClr val="3A4CA8"/>
                </a:solidFill>
                <a:ea typeface="Pretendard SemiBold"/>
              </a:rPr>
              <a:t>상승</a:t>
            </a: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)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14</a:t>
            </a:r>
          </a:p>
        </p:txBody>
      </p:sp>
      <p:sp>
        <p:nvSpPr>
          <p:cNvPr id="17" name="TextBox 17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8" name="TextBox 18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238500"/>
            <a:ext cx="16408400" cy="525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2895600"/>
            <a:ext cx="217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445000" y="3289300"/>
            <a:ext cx="8255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99200" y="1993900"/>
            <a:ext cx="6604000" cy="1841500"/>
          </a:xfrm>
          <a:prstGeom prst="rect">
            <a:avLst/>
          </a:prstGeom>
          <a:effectLst>
            <a:outerShdw dir="2700000" dist="0" blurRad="5491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2743200"/>
            <a:ext cx="5930900" cy="254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6985000" y="8712200"/>
            <a:ext cx="430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월별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고객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유지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추이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6718300" y="2260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핵심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추이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6705600" y="2882900"/>
            <a:ext cx="581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전체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12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개월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좋거나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주요하게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15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월별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702425" y="-396875"/>
            <a:ext cx="12573635" cy="11087735"/>
          </a:xfrm>
          <a:prstGeom prst="rect"/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625600"/>
            <a:ext cx="1080770" cy="90233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83693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56769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43180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9718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70231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800600"/>
            <a:ext cx="97923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8851900"/>
            <a:ext cx="9652635" cy="26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2095500"/>
            <a:ext cx="9754235" cy="26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7505700"/>
            <a:ext cx="9525635" cy="26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6146800"/>
            <a:ext cx="9766935" cy="260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3454400"/>
            <a:ext cx="9601835" cy="2603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>
            <a:off x="7658100" y="83439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기능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소개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7670165" y="89154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기능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소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>
            <a:off x="7658100" y="6997700"/>
            <a:ext cx="8608060" cy="4591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ER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다이어그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램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7670165" y="75692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E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R 다이어그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램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19" id="19"/>
          <p:cNvSpPr txBox="true"/>
          <p:nvPr/>
        </p:nvSpPr>
        <p:spPr>
          <a:xfrm>
            <a:off x="7658100" y="56515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유스케이스 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 rot="0">
            <a:off x="7670165" y="6223000"/>
            <a:ext cx="87014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유스케이스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1" id="21"/>
          <p:cNvSpPr txBox="true"/>
          <p:nvPr/>
        </p:nvSpPr>
        <p:spPr>
          <a:xfrm>
            <a:off x="7658100" y="42926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2" name="TextBox 22"/>
          <p:cNvSpPr txBox="1">
            <a:spLocks/>
          </p:cNvSpPr>
          <p:nvPr/>
        </p:nvSpPr>
        <p:spPr>
          <a:xfrm rot="0">
            <a:off x="7670165" y="48641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3" name="TextBox 23"/>
          <p:cNvSpPr txBox="1">
            <a:spLocks/>
          </p:cNvSpPr>
          <p:nvPr/>
        </p:nvSpPr>
        <p:spPr>
          <a:xfrm>
            <a:off x="7658100" y="2981960"/>
            <a:ext cx="3151505" cy="4591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팀원 역할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>
            <a:off x="7658100" y="3517900"/>
            <a:ext cx="99587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팀원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역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할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5" id="25"/>
          <p:cNvSpPr txBox="true"/>
          <p:nvPr/>
        </p:nvSpPr>
        <p:spPr>
          <a:xfrm>
            <a:off x="7658100" y="16002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프로젝트</a:t>
            </a:r>
            <a:r>
              <a:rPr lang="en-US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개요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7658100" y="21717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핵심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배경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 및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범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위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기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대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효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과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최종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7" name="TextBox 27"/>
          <p:cNvSpPr txBox="1">
            <a:spLocks/>
          </p:cNvSpPr>
          <p:nvPr/>
        </p:nvSpPr>
        <p:spPr>
          <a:xfrm>
            <a:off x="6362700" y="1651000"/>
            <a:ext cx="1029970" cy="8223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01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8" name="TextBox 28"/>
          <p:cNvSpPr txBox="1">
            <a:spLocks/>
          </p:cNvSpPr>
          <p:nvPr/>
        </p:nvSpPr>
        <p:spPr>
          <a:xfrm>
            <a:off x="6362700" y="83947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06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9" name="TextBox 29"/>
          <p:cNvSpPr txBox="1">
            <a:spLocks/>
          </p:cNvSpPr>
          <p:nvPr/>
        </p:nvSpPr>
        <p:spPr>
          <a:xfrm>
            <a:off x="6362700" y="70485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05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0" name="TextBox 30"/>
          <p:cNvSpPr txBox="1">
            <a:spLocks/>
          </p:cNvSpPr>
          <p:nvPr/>
        </p:nvSpPr>
        <p:spPr>
          <a:xfrm>
            <a:off x="6362700" y="56896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1" name="TextBox 31"/>
          <p:cNvSpPr txBox="1">
            <a:spLocks/>
          </p:cNvSpPr>
          <p:nvPr/>
        </p:nvSpPr>
        <p:spPr>
          <a:xfrm>
            <a:off x="6362700" y="43434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2" name="TextBox 32"/>
          <p:cNvSpPr txBox="1">
            <a:spLocks/>
          </p:cNvSpPr>
          <p:nvPr/>
        </p:nvSpPr>
        <p:spPr>
          <a:xfrm>
            <a:off x="6362700" y="29972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>
            <a:off x="1600200" y="1574800"/>
            <a:ext cx="1664335" cy="11055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62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목차</a:t>
            </a:r>
            <a:endParaRPr lang="ko-KR" altLang="en-US" sz="62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4" name="TextBox 34"/>
          <p:cNvSpPr txBox="true"/>
          <p:nvPr/>
        </p:nvSpPr>
        <p:spPr>
          <a:xfrm>
            <a:off x="1600200" y="2679700"/>
            <a:ext cx="2832735" cy="534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30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CONTENTS</a:t>
            </a:r>
            <a:endParaRPr lang="ko-KR" altLang="en-US" sz="30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5" name="TextBox 35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1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2000" i="0" b="1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6" name="TextBox 36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070100"/>
            <a:ext cx="15570200" cy="463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7353300"/>
            <a:ext cx="32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82900" y="6070600"/>
            <a:ext cx="1028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84900" y="5549900"/>
            <a:ext cx="2070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20200" y="4775200"/>
            <a:ext cx="3619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309600" y="5041900"/>
            <a:ext cx="3098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7353300"/>
            <a:ext cx="328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7353300"/>
            <a:ext cx="328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921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7353300"/>
            <a:ext cx="3289300" cy="254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2006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2096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8674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2097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7155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2098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3563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2099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891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5499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3980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2588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16</a:t>
            </a:r>
          </a:p>
        </p:txBody>
      </p:sp>
      <p:sp>
        <p:nvSpPr>
          <p:cNvPr id="26" name="TextBox 2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7" name="TextBox 2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기업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2692400"/>
            <a:ext cx="8051800" cy="548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3530600"/>
            <a:ext cx="664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2100" y="6045200"/>
            <a:ext cx="2832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9083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3759200"/>
            <a:ext cx="518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56007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6464300"/>
            <a:ext cx="518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781800" y="7035800"/>
            <a:ext cx="1765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12900" y="5715000"/>
            <a:ext cx="4394200" cy="254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1049000" y="66421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074400" y="5880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저점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11049000" y="39497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1074400" y="3187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0866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32639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2098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086600" y="55245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6,000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3263900" y="31242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7,000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변곡점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2489200"/>
            <a:ext cx="8763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19900" y="2489200"/>
            <a:ext cx="8763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2489200"/>
            <a:ext cx="876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905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2489200"/>
            <a:ext cx="876300" cy="5969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1892300" y="41783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6515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10700" y="41910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31572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2225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정치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(Political)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9817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경제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(Economic)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7409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사회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(Social)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055600" y="3187700"/>
            <a:ext cx="344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(Technological)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31750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P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9342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E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6807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S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4399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T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18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환경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true"/>
          </p:cNvGraphicFramePr>
          <p:nvPr/>
        </p:nvGraphicFramePr>
        <p:xfrm>
          <a:off x="952500" y="2387600"/>
          <a:ext cx="16408400" cy="6438900"/>
        </p:xfrm>
        <a:graphic>
          <a:graphicData uri="http://schemas.openxmlformats.org/drawingml/2006/table">
            <a:tbl>
              <a:tblPr/>
              <a:tblGrid>
                <a:gridCol w="2209800"/>
                <a:gridCol w="3543300"/>
                <a:gridCol w="3543300"/>
                <a:gridCol w="3543300"/>
                <a:gridCol w="3543300"/>
              </a:tblGrid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설립연도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사업분야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서비스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Medium"/>
                        </a:rPr>
                        <a:t>/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제품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주고객층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강점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한계점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19</a:t>
            </a:r>
          </a:p>
        </p:txBody>
      </p:sp>
      <p:sp>
        <p:nvSpPr>
          <p:cNvPr id="6" name="TextBox 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경쟁사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2133600"/>
            <a:ext cx="8763000" cy="7200900"/>
          </a:xfrm>
          <a:prstGeom prst="rect">
            <a:avLst/>
          </a:prstGeom>
          <a:effectLst>
            <a:outerShdw dir="2700000" dist="0" blurRad="83916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61300" y="4241800"/>
            <a:ext cx="283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5727700"/>
            <a:ext cx="8115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32100" y="5727700"/>
            <a:ext cx="608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4114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95700" y="46101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86300" y="69977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7747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82296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93400" y="2819400"/>
            <a:ext cx="6108700" cy="2870200"/>
          </a:xfrm>
          <a:prstGeom prst="rect">
            <a:avLst/>
          </a:prstGeom>
          <a:effectLst>
            <a:outerShdw dir="2700000" dist="0" blurRad="133459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3136900"/>
            <a:ext cx="31623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93400" y="6235700"/>
            <a:ext cx="6108700" cy="2286000"/>
          </a:xfrm>
          <a:prstGeom prst="rect">
            <a:avLst/>
          </a:prstGeom>
          <a:effectLst>
            <a:outerShdw dir="2700000" dist="0" blurRad="84706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18100" y="7099300"/>
            <a:ext cx="55880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0" y="7137400"/>
            <a:ext cx="5156200" cy="254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6565900" y="36449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Pretendard Bold"/>
              </a:rPr>
              <a:t>회사명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175000" y="41910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4165600" y="65532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90800" y="73025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848600" y="7785100"/>
            <a:ext cx="128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1821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7907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473700" y="8801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473700" y="2324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176000" y="7416800"/>
            <a:ext cx="5207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비교군이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포지션을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1849100" y="6553200"/>
            <a:ext cx="381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1137900" y="3962400"/>
            <a:ext cx="5207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36500" y="3187700"/>
            <a:ext cx="2235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현재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20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포지션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51700" y="2095500"/>
            <a:ext cx="3797300" cy="59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2628900" y="3073400"/>
          <a:ext cx="13017500" cy="5676900"/>
        </p:xfrm>
        <a:graphic>
          <a:graphicData uri="http://schemas.openxmlformats.org/drawingml/2006/table">
            <a:tbl>
              <a:tblPr/>
              <a:tblGrid>
                <a:gridCol w="5143500"/>
                <a:gridCol w="2667000"/>
                <a:gridCol w="52197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A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기준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B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100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80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데스크탑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지원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형식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리뷰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7670800" y="2133600"/>
            <a:ext cx="2946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서비스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분석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21</a:t>
            </a:r>
          </a:p>
        </p:txBody>
      </p:sp>
      <p:sp>
        <p:nvSpPr>
          <p:cNvPr id="8" name="TextBox 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서비스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1336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2997200"/>
            <a:ext cx="6858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2133600"/>
            <a:ext cx="25654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21336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45085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5359400"/>
            <a:ext cx="6858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4508500"/>
            <a:ext cx="2565400" cy="207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45085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68707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7721600"/>
            <a:ext cx="6858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6870700"/>
            <a:ext cx="25654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68707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sp>
        <p:nvSpPr>
          <p:cNvPr id="16" name="TextBox 16"/>
          <p:cNvSpPr txBox="true"/>
          <p:nvPr/>
        </p:nvSpPr>
        <p:spPr>
          <a:xfrm rot="0">
            <a:off x="5054600" y="32131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054600" y="55753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054600" y="79375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5054600" y="24003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054600" y="47625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를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054600" y="71374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623800" y="23876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623800" y="47498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623800" y="71247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마케팅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864600" y="5549900"/>
            <a:ext cx="5588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63900" y="5321300"/>
            <a:ext cx="1176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073400" y="5118100"/>
            <a:ext cx="406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997700" y="5118100"/>
            <a:ext cx="406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883900" y="5118100"/>
            <a:ext cx="406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808200" y="5118100"/>
            <a:ext cx="406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0" y="6007100"/>
            <a:ext cx="10248900" cy="266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3136900"/>
            <a:ext cx="330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197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37200" y="3136900"/>
            <a:ext cx="3302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3136900"/>
            <a:ext cx="3302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60400" y="3136900"/>
            <a:ext cx="330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23</a:t>
            </a: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인사이트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5270500" y="70231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시장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비교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파트의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총정리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했을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때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앞으로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주의깊게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봐야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지점이나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주목해야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부분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등을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정리해서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적어주세요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7416800" y="6375400"/>
            <a:ext cx="340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인사이트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메세지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002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5118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4234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3350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129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환경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55245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4361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33477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66200" y="4203700"/>
            <a:ext cx="1244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2870200"/>
            <a:ext cx="6108700" cy="2717800"/>
          </a:xfrm>
          <a:prstGeom prst="rect">
            <a:avLst/>
          </a:prstGeom>
          <a:effectLst>
            <a:outerShdw dir="2700000" dist="0" blurRad="119387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3200400"/>
            <a:ext cx="14859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10000" y="546100"/>
            <a:ext cx="32766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5651500" y="4368800"/>
            <a:ext cx="304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54600" y="5219700"/>
            <a:ext cx="7874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6464300"/>
            <a:ext cx="16256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343400" y="7099300"/>
            <a:ext cx="203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564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0" y="6464300"/>
            <a:ext cx="16256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105900" y="7099300"/>
            <a:ext cx="2032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062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61800" y="6464300"/>
            <a:ext cx="16256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855700" y="7099300"/>
            <a:ext cx="203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705100" y="4584700"/>
            <a:ext cx="83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Poor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6946900" y="45847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Excellent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4076700" y="3238500"/>
            <a:ext cx="88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Fair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867400" y="3238500"/>
            <a:ext cx="109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Good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2202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운영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안정성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44577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매출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목표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달성률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39700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고객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유지율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44323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70%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1821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50%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9319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63%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0693400" y="4025900"/>
            <a:ext cx="5080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차트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단계에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알맞는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평가를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눈에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700000" y="3238500"/>
            <a:ext cx="107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총평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24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종합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평가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0900" y="5486400"/>
            <a:ext cx="558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7289800"/>
            <a:ext cx="546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3810000"/>
            <a:ext cx="546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23900" y="5486400"/>
            <a:ext cx="558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3263900"/>
            <a:ext cx="381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78600" y="2324100"/>
            <a:ext cx="24638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6718300"/>
            <a:ext cx="381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78600" y="5778500"/>
            <a:ext cx="24638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3263900"/>
            <a:ext cx="3810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8800" y="2324100"/>
            <a:ext cx="2463800" cy="304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6718300"/>
            <a:ext cx="3810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5778500"/>
            <a:ext cx="2463800" cy="30480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22733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2733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3317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3317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22987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타겟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고도화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2987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시장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대응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3571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운영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효율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최적화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23571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성장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25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전략적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시사점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935" y="1462405"/>
            <a:ext cx="16815435" cy="26035"/>
          </a:xfrm>
          <a:prstGeom prst="rect"/>
          <a:noFill/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 descr="C:/Users/it/AppData/Roaming/PolarisOffice/ETemp/5104_13942648/image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645" y="2997200"/>
            <a:ext cx="7096125" cy="2477770"/>
          </a:xfrm>
          <a:prstGeom prst="rect"/>
          <a:noFill/>
          <a:effectLst>
            <a:outerShdw sx="100000" sy="100000" blurRad="99403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 descr="C:/Users/it/AppData/Roaming/PolarisOffice/ETemp/5104_13942648/image1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6975" y="2705735"/>
            <a:ext cx="2769870" cy="598170"/>
          </a:xfrm>
          <a:prstGeom prst="rect"/>
          <a:noFill/>
        </p:spPr>
      </p:pic>
      <p:pic>
        <p:nvPicPr>
          <p:cNvPr id="6" name="Picture 6" descr="C:/Users/it/AppData/Roaming/PolarisOffice/ETemp/5104_13942648/image1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5135" y="2703195"/>
            <a:ext cx="7203440" cy="6128385"/>
          </a:xfrm>
          <a:prstGeom prst="rect"/>
          <a:noFill/>
        </p:spPr>
      </p:pic>
      <p:sp>
        <p:nvSpPr>
          <p:cNvPr id="7" name="TextBox 7"/>
          <p:cNvSpPr txBox="1">
            <a:spLocks/>
          </p:cNvSpPr>
          <p:nvPr/>
        </p:nvSpPr>
        <p:spPr>
          <a:xfrm rot="0">
            <a:off x="1581150" y="5810250"/>
            <a:ext cx="7118350" cy="383476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16199"/>
              </a:lnSpc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[목표 및 범위]</a:t>
            </a:r>
            <a:endParaRPr lang="ko-KR" altLang="en-US" sz="2200" b="0">
              <a:solidFill>
                <a:schemeClr val="tx1"/>
              </a:solidFill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환율 시각화 대시보드 및 통화별 맞춤형 정산 엔진 구축실시간으로 변동되는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환율 데이터를 직관적인 차트로 시각화하여 사용자의 이용 편의성을 극대화합니다. 또한, 결제되는 화폐의 종류에 따라 사전 정의된 고정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환전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수수료율을 자동 식별하고, 이에 맞춘 플랫폼 수수료를 일관되게 차감하는 정산 파이프라인을 구현하는 것을 핵심 범위로 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[기대 효과]</a:t>
            </a:r>
            <a:endParaRPr lang="ko-KR" altLang="en-US" sz="22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정산 투명성 확보 및 고정 수수료 기반의 운영 안정성 극대화실시간 환율 변동 추이를 투명하게 시각화하여 파트너사의 이용 만족도와 플랫폼 신뢰도를 대폭 향상시킵니다. 또한, 통화별 수수료 계산을 시스템화하여 수작업에 따른 휴먼 에러를 100% 차단하고, 명확한 정적 수수료 정책을 통해 파트너사와 플랫폼 모두에게 정산 금액의 예측 가능성과 재무적 안정성을 제공합니다.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1800" i="0" b="0" strike="noStrike">
              <a:solidFill>
                <a:schemeClr val="tx1">
                  <a:lumMod val="75000"/>
                  <a:lumOff val="25000"/>
                </a:schemeClr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47825" y="3361690"/>
            <a:ext cx="6988810" cy="20066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2200" spc="-150" b="0">
                <a:latin typeface="Pretendard Light" charset="0"/>
                <a:ea typeface="Pretendard Light" charset="0"/>
              </a:rPr>
              <a:t>글로벌 결제 증가로 다통화 환전 및 대금 정산의 복잡도가 극대화되었습니다. 환율 변동 리스크를 통제하고 대규모 결제 데이터를 1원의 오차 없이 처리하기 위해, 본 프로젝트는 트랜잭션 무결성과 대용량 정산 자동화</a:t>
            </a:r>
            <a:r>
              <a:rPr sz="2200" spc="-150" b="0">
                <a:latin typeface="Pretendard Light" charset="0"/>
                <a:ea typeface="Pretendard Light" charset="0"/>
              </a:rPr>
              <a:t> </a:t>
            </a:r>
            <a:r>
              <a:rPr sz="2200" spc="-150" b="0">
                <a:latin typeface="Pretendard Light" charset="0"/>
                <a:ea typeface="Pretendard Light" charset="0"/>
              </a:rPr>
              <a:t>아키텍처 도입을 핵심 목표로 합니다.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 rot="0">
            <a:off x="4143375" y="2743835"/>
            <a:ext cx="19443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핵심</a:t>
            </a:r>
            <a:r>
              <a:rPr lang="en-US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배경</a:t>
            </a:r>
            <a:endParaRPr lang="ko-KR" altLang="en-US" sz="2800" i="0" b="1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 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3314700"/>
            <a:ext cx="387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834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00900" y="3314700"/>
            <a:ext cx="387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91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9400" y="3314700"/>
            <a:ext cx="38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6604000"/>
            <a:ext cx="1892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834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6604000"/>
            <a:ext cx="1892300" cy="53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91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0" y="6604000"/>
            <a:ext cx="18923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56100" y="6019800"/>
            <a:ext cx="5588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64600" y="6019800"/>
            <a:ext cx="5588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373100" y="6019800"/>
            <a:ext cx="558800" cy="889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832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3406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1849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911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4201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928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628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71374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645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36322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81407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619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26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한계점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2946400"/>
            <a:ext cx="4686300" cy="5537200"/>
          </a:xfrm>
          <a:prstGeom prst="rect">
            <a:avLst/>
          </a:prstGeom>
          <a:effectLst>
            <a:outerShdw dir="2700000" dist="0" blurRad="356177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2893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849100" y="5676900"/>
            <a:ext cx="5969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042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593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4254500"/>
            <a:ext cx="300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4254500"/>
            <a:ext cx="3009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4254500"/>
            <a:ext cx="3009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2979400" y="4267200"/>
            <a:ext cx="3924300" cy="353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분석에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just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부합하는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윗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항목에서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참고해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중요한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2192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48514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84963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4147800" y="33401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최종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결론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7526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0297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3975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결론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717800"/>
            <a:ext cx="5245100" cy="2489200"/>
          </a:xfrm>
          <a:prstGeom prst="rect">
            <a:avLst/>
          </a:prstGeom>
          <a:effectLst>
            <a:outerShdw dir="2700000" dist="0" blurRad="100695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86100" y="29591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5181600"/>
            <a:ext cx="5245100" cy="3378200"/>
          </a:xfrm>
          <a:prstGeom prst="rect">
            <a:avLst/>
          </a:prstGeom>
          <a:effectLst>
            <a:outerShdw dir="2700000" dist="0" blurRad="184949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5600700"/>
            <a:ext cx="6985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27178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3683000"/>
            <a:ext cx="1409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46609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5626100"/>
            <a:ext cx="1409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66040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7569200"/>
            <a:ext cx="1409700" cy="25400"/>
          </a:xfrm>
          <a:prstGeom prst="rect">
            <a:avLst/>
          </a:prstGeom>
        </p:spPr>
      </p:pic>
      <p:sp>
        <p:nvSpPr>
          <p:cNvPr id="14" name="TextBox 14"/>
          <p:cNvSpPr txBox="true"/>
          <p:nvPr/>
        </p:nvSpPr>
        <p:spPr>
          <a:xfrm rot="0">
            <a:off x="2146300" y="5626100"/>
            <a:ext cx="43434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하위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2133600" y="3683000"/>
            <a:ext cx="435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개선과제에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앞으로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나아가야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3454400" y="30099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방향성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9474200" y="31750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74200" y="51181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474200" y="70612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04200" y="34671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8204200" y="54102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204200" y="73533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28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개선과제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및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방향성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61100" y="5905500"/>
            <a:ext cx="5080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379200" y="5905500"/>
            <a:ext cx="5080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088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142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565400"/>
            <a:ext cx="1333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0" y="2565400"/>
            <a:ext cx="13335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565400"/>
            <a:ext cx="13335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4533900"/>
            <a:ext cx="365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" y="4533900"/>
            <a:ext cx="365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33300" y="4533900"/>
            <a:ext cx="365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2768600"/>
            <a:ext cx="5969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2755900"/>
            <a:ext cx="5969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33500" y="2730500"/>
            <a:ext cx="457200" cy="6477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21844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3025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4079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146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1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6327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2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7381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3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58200" y="5803900"/>
            <a:ext cx="1384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5829300"/>
            <a:ext cx="1384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3700" y="5803900"/>
            <a:ext cx="1384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2921000"/>
            <a:ext cx="13957300" cy="2362200"/>
          </a:xfrm>
          <a:prstGeom prst="rect">
            <a:avLst/>
          </a:prstGeom>
          <a:effectLst>
            <a:outerShdw dir="2700000" dist="0" blurRad="9040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438400"/>
            <a:ext cx="13335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2476500"/>
            <a:ext cx="9398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52700" y="6781800"/>
            <a:ext cx="3886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6781800"/>
            <a:ext cx="3886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6781800"/>
            <a:ext cx="3886200" cy="254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25527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1882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18364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9591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6073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2555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467100" y="3657600"/>
            <a:ext cx="11353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회사의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다음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분기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기업이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이루어야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과업을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4" name="TextBox 2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다음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261100" y="5905500"/>
            <a:ext cx="636905" cy="10922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379200" y="5905500"/>
            <a:ext cx="633730" cy="104140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142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83600" y="2565400"/>
            <a:ext cx="1334770" cy="1004570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0" y="2565400"/>
            <a:ext cx="1334770" cy="1004570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0" y="2565400"/>
            <a:ext cx="1334770" cy="1004570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15200" y="4533900"/>
            <a:ext cx="3658870" cy="26670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8870" cy="26670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33300" y="4533900"/>
            <a:ext cx="3658870" cy="26670"/>
          </a:xfrm>
          <a:prstGeom prst="rect"/>
          <a:noFill/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800" y="2768600"/>
            <a:ext cx="598170" cy="5854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64600" y="2755900"/>
            <a:ext cx="598170" cy="585470"/>
          </a:xfrm>
          <a:prstGeom prst="rect"/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2730500"/>
            <a:ext cx="458470" cy="6489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1844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3025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4079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46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327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81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09400" y="-774700"/>
            <a:ext cx="11417300" cy="1141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235200" y="4622800"/>
            <a:ext cx="64643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9398000" y="5740400"/>
          <a:ext cx="7747000" cy="3492500"/>
        </p:xfrm>
        <a:graphic>
          <a:graphicData uri="http://schemas.openxmlformats.org/drawingml/2006/table">
            <a:tbl>
              <a:tblPr/>
              <a:tblGrid>
                <a:gridCol w="7747000"/>
              </a:tblGrid>
              <a:tr h="1206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1353800" y="5829300"/>
            <a:ext cx="51308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Thank you</a:t>
            </a: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0144125" y="6569075"/>
            <a:ext cx="6680835" cy="20707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10000" i="0" b="0" strike="noStrike">
                <a:solidFill>
                  <a:srgbClr val="333333"/>
                </a:solidFill>
                <a:ea typeface="Pretendard ExtraBold" charset="0"/>
              </a:rPr>
              <a:t>감사합니다</a:t>
            </a:r>
            <a:endParaRPr lang="ko-KR" altLang="en-US" sz="100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  <p:sp>
        <p:nvSpPr>
          <p:cNvPr id="8" name="TextBox 8"/>
          <p:cNvSpPr txBox="true"/>
          <p:nvPr/>
        </p:nvSpPr>
        <p:spPr>
          <a:xfrm rot="0">
            <a:off x="863600" y="8470900"/>
            <a:ext cx="4229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이상으로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보고를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마치겠습니다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궁금한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질문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63600" y="7975600"/>
            <a:ext cx="914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33333"/>
                </a:solidFill>
                <a:latin typeface="Pretendard Bold"/>
              </a:rPr>
              <a:t>Q&amp;A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8636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Light"/>
              </a:rPr>
              <a:t>20XX  BUSINESS PROJECT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863600" y="6477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Regular"/>
              </a:rPr>
              <a:t>MIRI COMPANY</a:t>
            </a:r>
          </a:p>
        </p:txBody>
      </p:sp>
      <p:sp>
        <p:nvSpPr>
          <p:cNvPr id="12" name="TextBox 12"/>
          <p:cNvSpPr txBox="true"/>
          <p:nvPr/>
        </p:nvSpPr>
        <p:spPr>
          <a:xfrm>
            <a:off x="15544800" y="660400"/>
            <a:ext cx="16008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.00.00.</a:t>
            </a:r>
            <a:endParaRPr lang="ko-KR" altLang="en-US" sz="1800" i="0" b="0" strike="noStrike">
              <a:solidFill>
                <a:srgbClr val="FFFFFF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717800"/>
            <a:ext cx="5918835" cy="57537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1242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3962400"/>
            <a:ext cx="1118235" cy="26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5600700"/>
            <a:ext cx="1169035" cy="89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787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5613400"/>
            <a:ext cx="11182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6438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7264400"/>
            <a:ext cx="1118235" cy="26035"/>
          </a:xfrm>
          <a:prstGeom prst="rect">
            <a:avLst/>
          </a:prstGeom>
        </p:spPr>
      </p:pic>
      <p:sp>
        <p:nvSpPr>
          <p:cNvPr id="12" name="TextBox 12"/>
          <p:cNvSpPr txBox="true"/>
          <p:nvPr/>
        </p:nvSpPr>
        <p:spPr>
          <a:xfrm>
            <a:off x="10642600" y="3619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실시간으로 급변하는 환율 변동 추이와 복잡한 정산 데이터를 대시보드 형태의 차트로 시각화하여, 파트너사와 내부 재무 담당자의 이용 편의성 및 데이터 가독성을 극대화합니다.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3" name="TextBox 13"/>
          <p:cNvSpPr txBox="1">
            <a:spLocks/>
          </p:cNvSpPr>
          <p:nvPr/>
        </p:nvSpPr>
        <p:spPr>
          <a:xfrm rot="0">
            <a:off x="10642600" y="5270500"/>
            <a:ext cx="5474970" cy="687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결제되는 화폐의 종류에 따라 사전 정의된 고정</a:t>
            </a:r>
            <a:r>
              <a:rPr sz="1800">
                <a:latin typeface="Pretendard Light" charset="0"/>
                <a:ea typeface="Pretendard Light" charset="0"/>
              </a:rPr>
              <a:t> </a:t>
            </a:r>
            <a:r>
              <a:rPr sz="1800">
                <a:latin typeface="Pretendard Light" charset="0"/>
                <a:ea typeface="Pretendard Light" charset="0"/>
              </a:rPr>
              <a:t>수수료율을 시스템이 자동 식별하고 일관되게 차감하여, 정산 금액의 예측 가능성과 투명성을 완벽히 확보합니다.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0642600" y="6921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데이터베이스 잠금 제어와 대용량 배치 처리를 도입하여, 글로벌 트래픽 환경에서도 이중 지불이나 누락 없는 100% 정확한 대금 정산을 보장합니다.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8397875" y="3143250"/>
            <a:ext cx="1889760" cy="16535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직관적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데이터 시각화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8397875" y="4796155"/>
            <a:ext cx="188214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통화별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맞춤형 정적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수수료 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 rot="0">
            <a:off x="8410575" y="6449060"/>
            <a:ext cx="187706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트랜잭션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무결성 및 자동화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2806700" y="5194300"/>
            <a:ext cx="3633470" cy="17240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>
                <a:solidFill>
                  <a:schemeClr val="bg1"/>
                </a:solidFill>
                <a:latin typeface="Pretendard" charset="0"/>
                <a:ea typeface="Pretendard" charset="0"/>
              </a:rPr>
              <a:t>다통화 결제 환경에서 환율 변동 리스크를 완벽히 제어하고, 통화별 동적 수수료가 적용된 100% 정확한 자동 정산 시스템을 완성하는 것입니다.</a:t>
            </a:r>
            <a:endParaRPr lang="ko-KR" altLang="en-US" sz="2400" i="0" b="0" strike="noStrike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3619500" y="4521200"/>
            <a:ext cx="2007235" cy="4959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목표</a:t>
            </a:r>
            <a:endParaRPr lang="ko-KR" altLang="en-US" sz="28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952500" y="533400"/>
            <a:ext cx="4255770" cy="7886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03405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33900"/>
            <a:ext cx="3658870" cy="26670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9505" cy="27305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00" y="4533900"/>
            <a:ext cx="3658870" cy="266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016125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실시간 대시보드 및 인터랙티브 알림 시스템</a:t>
            </a:r>
            <a:r>
              <a:rPr lang="ko-KR" b="1">
                <a:latin typeface="Pretendard" charset="0"/>
                <a:ea typeface="Pretendard" charset="0"/>
              </a:rPr>
              <a:t/>
            </a:r>
            <a:br>
              <a:rPr lang="ko-KR" b="1">
                <a:latin typeface="Pretendard" charset="0"/>
                <a:ea typeface="Pretendard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판매자 대시보드와 정산 내역 조회, 계좌 연결 등 셀러 핵심 도메인 기능을 구축</a:t>
            </a:r>
            <a:r>
              <a:rPr lang="ko-KR" spc="-150" b="0">
                <a:latin typeface="Pretendard Light" charset="0"/>
                <a:ea typeface="Pretendard Light" charset="0"/>
              </a:rPr>
              <a:t>.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차트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lang="ko-KR" spc="-150" b="0">
                <a:latin typeface="Pretendard Light" charset="0"/>
                <a:ea typeface="Pretendard Light" charset="0"/>
              </a:rPr>
              <a:t>라이브러</a:t>
            </a:r>
            <a:r>
              <a:rPr lang="ko-KR" spc="-150" b="0">
                <a:latin typeface="Pretendard Light" charset="0"/>
                <a:ea typeface="Pretendard Light" charset="0"/>
              </a:rPr>
              <a:t>리</a:t>
            </a:r>
            <a:r>
              <a:rPr spc="-150" b="0">
                <a:latin typeface="Pretendard Light" charset="0"/>
                <a:ea typeface="Pretendard Light" charset="0"/>
              </a:rPr>
              <a:t>와 실시간 금융 전광판을 직접 구현</a:t>
            </a:r>
            <a:r>
              <a:rPr lang="ko-KR" spc="-150" b="0">
                <a:latin typeface="Pretendard Light" charset="0"/>
                <a:ea typeface="Pretendard Light" charset="0"/>
              </a:rPr>
              <a:t>.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lang="ko-KR" spc="-150" b="0">
                <a:latin typeface="Pretendard Light" charset="0"/>
                <a:ea typeface="Pretendard Light" charset="0"/>
              </a:rPr>
              <a:t/>
            </a:r>
            <a:br>
              <a:rPr lang="ko-KR" spc="-150" b="0"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실시간 토스트 알림 및 메인 애니메이션을 전담</a:t>
            </a:r>
            <a:endParaRPr lang="ko-KR" altLang="en-US" b="0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000000"/>
              </a:buClr>
              <a:buFont typeface="Wingdings"/>
              <a:buChar char=""/>
            </a:pPr>
            <a:endParaRPr lang="ko-KR" altLang="en-US" sz="800" i="0" b="0" strike="noStrike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r>
              <a:rPr lang="ko-KR" sz="1800" i="0" b="1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BFF 수학 엔진</a:t>
            </a:r>
            <a: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/>
            </a:r>
            <a:b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</a:b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서버에서 원천 데이터를 차트용 SVG 좌표로 직접 변환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금융 데이터의 최댓값과 최솟값을 기준으로 데이터의 위치를 정규화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endParaRPr lang="ko-KR" altLang="en-US" sz="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r>
              <a:rPr lang="ko-KR" sz="1800" i="0" b="1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금융 데이터 캐싱 및 실시간 알림 처리</a:t>
            </a:r>
            <a: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/>
            </a:r>
            <a:b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</a:b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외부 금융 API의 호출 제한을 준수하기 위해 백엔드에서 스케줄러를 가동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SSE 기술을 사용하여 단방향 실시간 통신을 구현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134225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서비스 진입로 및 보안 인증 UX 개발</a:t>
            </a:r>
            <a:r>
              <a:rPr sz="1800" b="0">
                <a:latin typeface="Pretendard" charset="0"/>
                <a:ea typeface="Pretendard" charset="0"/>
              </a:rPr>
              <a:t/>
            </a:r>
            <a:br>
              <a:rPr sz="1800" b="0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랜딩 페이지 레이아웃 설계와 로그인·회원가입, MFA 인증 및 비상 복구 프로세스 등 서비스 보안 진입점 전반의 UI/UX 구현</a:t>
            </a:r>
            <a:r>
              <a:rPr sz="1800" spc="-150" b="0">
                <a:latin typeface="Pretendard" charset="0"/>
                <a:ea typeface="Pretendard" charset="0"/>
              </a:rPr>
              <a:t/>
            </a:r>
            <a:br>
              <a:rPr sz="1800" spc="-150" b="0">
                <a:latin typeface="Pretendard" charset="0"/>
                <a:ea typeface="Pretendard" charset="0"/>
              </a:rPr>
            </a:br>
            <a:endParaRPr lang="ko-KR" altLang="en-US" sz="800" b="0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JWT &amp; Redis RTR 기반 고안전 인증 구축</a:t>
            </a:r>
            <a:r>
              <a:rPr sz="1800" b="1">
                <a:latin typeface="Pretendard" charset="0"/>
                <a:ea typeface="Pretendard" charset="0"/>
              </a:rPr>
              <a:t/>
            </a:r>
            <a:br>
              <a:rPr sz="1800" b="1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Redis RTR을 활용한 토큰 탈취 방지 및 실시간 세션 제어 로직 설계를 통해 Replay Attack을 차단하는 고도화된 인증 엔진 구현</a:t>
            </a:r>
            <a:endParaRPr lang="ko-KR" altLang="en-US" sz="1800" b="1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</a:pPr>
            <a:endParaRPr lang="ko-KR" altLang="en-US" sz="800" b="1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선택적 MFA 및 감사 로그 시스템 설계</a:t>
            </a:r>
            <a:r>
              <a:rPr sz="1800" b="0">
                <a:latin typeface="Pretendard" charset="0"/>
                <a:ea typeface="Pretendard" charset="0"/>
              </a:rPr>
              <a:t/>
            </a:r>
            <a:br>
              <a:rPr sz="1800" b="0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위험 행동별 OTP 강제화 엔진과 Spring AOP 기반 전수 감사 로그를 구축하고, 국세청 API 연동을 통한 데이터 무결성 검증 수행</a:t>
            </a:r>
            <a:endParaRPr lang="ko-KR" altLang="en-US" sz="1800" i="0" b="0" strike="noStrike"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227560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관리 대시보드 및 운영 편의 UX 구현</a:t>
            </a:r>
            <a:r>
              <a:rPr b="1">
                <a:latin typeface="Pretendard Light" charset="0"/>
                <a:ea typeface="Pretendard Light" charset="0"/>
              </a:rPr>
              <a:t/>
            </a:r>
            <a:br>
              <a:rPr b="1">
                <a:latin typeface="Pretendard Light" charset="0"/>
                <a:ea typeface="Pretendard Light" charset="0"/>
              </a:rPr>
            </a:br>
            <a:r>
              <a:rPr spc="-150">
                <a:latin typeface="Pretendard Light" charset="0"/>
                <a:ea typeface="Pretendard Light" charset="0"/>
              </a:rPr>
              <a:t>매출 및 정산 현</a:t>
            </a:r>
            <a:r>
              <a:rPr spc="-150" b="0">
                <a:latin typeface="Pretendard Light" charset="0"/>
                <a:ea typeface="Pretendard Light" charset="0"/>
              </a:rPr>
              <a:t>황을 한눈에 파악하는 통합 대시보드를 구축하고, 오차 발생 시 즉각 대응이 가능한 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수동 금액 보정용 모달 팝업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등 운영 효율화를 위한 핵심 UI를 제작</a:t>
            </a:r>
            <a:r>
              <a:rPr spc="-150" b="0">
                <a:latin typeface="Pretendard Light" charset="0"/>
                <a:ea typeface="Pretendard Light" charset="0"/>
              </a:rPr>
              <a:t/>
            </a:r>
            <a:br>
              <a:rPr spc="-150" b="0">
                <a:latin typeface="Pretendard Light" charset="0"/>
                <a:ea typeface="Pretendard Light" charset="0"/>
              </a:rPr>
            </a:b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lnSpc>
                <a:spcPct val="100000"/>
              </a:lnSpc>
              <a:buClr>
                <a:srgbClr val="000000"/>
              </a:buClr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복잡도의 고성능 대사 엔진</a:t>
            </a:r>
            <a:r>
              <a:rPr b="0">
                <a:latin typeface="Pretendard" charset="0"/>
                <a:ea typeface="Pretendard" charset="0"/>
              </a:rPr>
              <a:t/>
            </a:r>
            <a:br>
              <a:rPr b="0">
                <a:latin typeface="Pretendard" charset="0"/>
                <a:ea typeface="Pretendard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데이터베이스에 기록된 주문 내역과 결제된 내역이 1원이라도 차이가 나는지 전수 조사</a:t>
            </a:r>
            <a:r>
              <a:rPr spc="-150" b="0">
                <a:latin typeface="Pretendard Light" charset="0"/>
                <a:ea typeface="Pretendard Light" charset="0"/>
              </a:rPr>
              <a:t/>
            </a:r>
            <a:br>
              <a:rPr spc="-150" b="0">
                <a:latin typeface="Pretendard Light" charset="0"/>
                <a:ea typeface="Pretendard Light" charset="0"/>
              </a:rPr>
            </a:b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정밀 정산 자동화 배치 프로세스</a:t>
            </a:r>
            <a:r>
              <a:rPr b="0">
                <a:latin typeface="Pretendard Light" charset="0"/>
                <a:ea typeface="Pretendard Light" charset="0"/>
              </a:rPr>
              <a:t/>
            </a:r>
            <a:br>
              <a:rPr b="0"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Spring Batch를 통해 대용량 거래를 전수 처리하고 정적 수수료를 엄격히 적용 </a:t>
            </a:r>
            <a:endParaRPr lang="ko-KR" altLang="en-US" b="0"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14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295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49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4097000" y="927100"/>
            <a:ext cx="3266440" cy="3200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8" name="텍스트 상자 6"/>
          <p:cNvSpPr txBox="1">
            <a:spLocks/>
          </p:cNvSpPr>
          <p:nvPr/>
        </p:nvSpPr>
        <p:spPr>
          <a:xfrm rot="0">
            <a:off x="2216150" y="3376930"/>
            <a:ext cx="364680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정산 코어 및 관리자 도메인</a:t>
            </a:r>
            <a:r>
              <a:rPr lang="ko-KR" sz="2200" spc="-150">
                <a:latin typeface="Pretendard Black" charset="0"/>
                <a:ea typeface="Pretendard Black" charset="0"/>
              </a:rPr>
              <a:t> </a:t>
            </a:r>
            <a:r>
              <a:rPr lang="ko-KR" sz="2200" spc="-150">
                <a:latin typeface="Pretendard Black" charset="0"/>
                <a:ea typeface="Pretendard Black" charset="0"/>
              </a:rPr>
              <a:t>담</a:t>
            </a:r>
            <a:r>
              <a:rPr lang="ko-KR" sz="2200" spc="-150">
                <a:latin typeface="Pretendard Black" charset="0"/>
                <a:ea typeface="Pretendard Black" charset="0"/>
              </a:rPr>
              <a:t>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29" name="텍스트 상자 7"/>
          <p:cNvSpPr txBox="1">
            <a:spLocks/>
          </p:cNvSpPr>
          <p:nvPr/>
        </p:nvSpPr>
        <p:spPr>
          <a:xfrm rot="0">
            <a:off x="7308215" y="3374390"/>
            <a:ext cx="366839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보안 및 인증 도메인 </a:t>
            </a:r>
            <a:r>
              <a:rPr lang="ko-KR" sz="2200" spc="-150">
                <a:latin typeface="Pretendard Black" charset="0"/>
                <a:ea typeface="Pretendard Black" charset="0"/>
              </a:rPr>
              <a:t>담당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30" name="텍스트 상자 8"/>
          <p:cNvSpPr txBox="1">
            <a:spLocks/>
          </p:cNvSpPr>
          <p:nvPr/>
        </p:nvSpPr>
        <p:spPr>
          <a:xfrm rot="0">
            <a:off x="12434570" y="3367405"/>
            <a:ext cx="36601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데이터 시각화 및 셀러 도메인</a:t>
            </a:r>
            <a:r>
              <a:rPr lang="ko-KR" sz="2200" spc="-150">
                <a:latin typeface="Pretendard Black" charset="0"/>
                <a:ea typeface="Pretendard Black" charset="0"/>
              </a:rPr>
              <a:t> </a:t>
            </a:r>
            <a:r>
              <a:rPr lang="ko-KR" sz="2200" spc="-150">
                <a:latin typeface="Pretendard Black" charset="0"/>
                <a:ea typeface="Pretendard Black" charset="0"/>
              </a:rPr>
              <a:t>담</a:t>
            </a:r>
            <a:r>
              <a:rPr lang="ko-KR" sz="2200" spc="-150">
                <a:latin typeface="Pretendard Black" charset="0"/>
                <a:ea typeface="Pretendard Black" charset="0"/>
              </a:rPr>
              <a:t>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4097000" y="927100"/>
            <a:ext cx="32658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기술 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택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  <p:pic>
        <p:nvPicPr>
          <p:cNvPr id="32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34390" y="7999730"/>
            <a:ext cx="2296795" cy="1170940"/>
          </a:xfrm>
          <a:prstGeom prst="rect"/>
          <a:noFill/>
        </p:spPr>
      </p:pic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38085" y="2462530"/>
            <a:ext cx="2515235" cy="1535430"/>
          </a:xfrm>
          <a:prstGeom prst="rect"/>
          <a:noFill/>
        </p:spPr>
      </p:pic>
      <p:pic>
        <p:nvPicPr>
          <p:cNvPr id="35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47635" y="4315460"/>
            <a:ext cx="2089785" cy="1062355"/>
          </a:xfrm>
          <a:prstGeom prst="rect"/>
          <a:noFill/>
        </p:spPr>
      </p:pic>
      <p:pic>
        <p:nvPicPr>
          <p:cNvPr id="36" name="그림 21" descr="C:/Users/it/AppData/Roaming/PolarisOffice/ETemp/9804_17489440/fImage4003959572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782040" y="3757295"/>
            <a:ext cx="1942465" cy="1945005"/>
          </a:xfrm>
          <a:prstGeom prst="rect"/>
          <a:noFill/>
        </p:spPr>
      </p:pic>
      <p:pic>
        <p:nvPicPr>
          <p:cNvPr id="37" name="그림 1" descr="C:/Users/it/AppData/Roaming/PolarisOffice/ETemp/9804_17489440/fImage21273757994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936095" y="1954530"/>
            <a:ext cx="4241800" cy="2574290"/>
          </a:xfrm>
          <a:prstGeom prst="rect"/>
          <a:noFill/>
        </p:spPr>
      </p:pic>
      <p:pic>
        <p:nvPicPr>
          <p:cNvPr id="38" name="그림 2" descr="C:/Users/it/AppData/Roaming/PolarisOffice/ETemp/9804_17489440/fImage722448008467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08735" y="6716395"/>
            <a:ext cx="1390015" cy="1334770"/>
          </a:xfrm>
          <a:prstGeom prst="rect"/>
          <a:noFill/>
        </p:spPr>
      </p:pic>
      <p:pic>
        <p:nvPicPr>
          <p:cNvPr id="39" name="그림 3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69510" y="6763385"/>
            <a:ext cx="2232025" cy="1242060"/>
          </a:xfrm>
          <a:prstGeom prst="rect"/>
          <a:noFill/>
        </p:spPr>
      </p:pic>
      <p:pic>
        <p:nvPicPr>
          <p:cNvPr id="40" name="그림 4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78660" y="2491740"/>
            <a:ext cx="1339850" cy="1315720"/>
          </a:xfrm>
          <a:prstGeom prst="rect"/>
          <a:noFill/>
        </p:spPr>
      </p:pic>
      <p:pic>
        <p:nvPicPr>
          <p:cNvPr id="41" name="그림 6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8055" y="4095750"/>
            <a:ext cx="1270635" cy="1277620"/>
          </a:xfrm>
          <a:prstGeom prst="rect"/>
          <a:noFill/>
          <a:effectLst>
            <a:softEdge rad="0"/>
          </a:effectLst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74340" y="6564630"/>
            <a:ext cx="2689860" cy="1731010"/>
          </a:xfrm>
          <a:prstGeom prst="rect"/>
          <a:noFill/>
        </p:spPr>
      </p:pic>
      <p:pic>
        <p:nvPicPr>
          <p:cNvPr id="45" name="그림 13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02075" y="8401050"/>
            <a:ext cx="1183005" cy="1195070"/>
          </a:xfrm>
          <a:prstGeom prst="rect"/>
          <a:noFill/>
        </p:spPr>
      </p:pic>
      <p:sp>
        <p:nvSpPr>
          <p:cNvPr id="46" name="도형 9"/>
          <p:cNvSpPr>
            <a:spLocks/>
          </p:cNvSpPr>
          <p:nvPr/>
        </p:nvSpPr>
        <p:spPr>
          <a:xfrm rot="0">
            <a:off x="630555" y="1837055"/>
            <a:ext cx="3956050" cy="396303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13"/>
          <p:cNvSpPr>
            <a:spLocks/>
          </p:cNvSpPr>
          <p:nvPr/>
        </p:nvSpPr>
        <p:spPr>
          <a:xfrm rot="0">
            <a:off x="7609840" y="1843405"/>
            <a:ext cx="4106545" cy="395478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4"/>
          <p:cNvSpPr txBox="1">
            <a:spLocks/>
          </p:cNvSpPr>
          <p:nvPr/>
        </p:nvSpPr>
        <p:spPr>
          <a:xfrm rot="0">
            <a:off x="1865630" y="1840230"/>
            <a:ext cx="147955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Frontend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49" name="텍스트 상자 15"/>
          <p:cNvSpPr txBox="1">
            <a:spLocks/>
          </p:cNvSpPr>
          <p:nvPr/>
        </p:nvSpPr>
        <p:spPr>
          <a:xfrm rot="0">
            <a:off x="8949055" y="1836420"/>
            <a:ext cx="129159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Backend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50" name="그림 16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67290" y="4100830"/>
            <a:ext cx="1281430" cy="1278255"/>
          </a:xfrm>
          <a:prstGeom prst="rect"/>
          <a:noFill/>
        </p:spPr>
      </p:pic>
      <p:pic>
        <p:nvPicPr>
          <p:cNvPr id="51" name="그림 17" descr="C:/Users/it/AppData/Roaming/PolarisOffice/ETemp/9804_17489440/fImage80618398467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94600" y="7091680"/>
            <a:ext cx="1784350" cy="677545"/>
          </a:xfrm>
          <a:prstGeom prst="rect"/>
          <a:noFill/>
        </p:spPr>
      </p:pic>
      <p:pic>
        <p:nvPicPr>
          <p:cNvPr id="52" name="그림 18" descr="C:/Users/it/AppData/Roaming/PolarisOffice/ETemp/9804_17489440/fImage279008406334.png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62460" y="3868420"/>
            <a:ext cx="1763395" cy="1751965"/>
          </a:xfrm>
          <a:prstGeom prst="rect"/>
          <a:noFill/>
        </p:spPr>
      </p:pic>
      <p:pic>
        <p:nvPicPr>
          <p:cNvPr id="53" name="그림 19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5040" y="7009130"/>
            <a:ext cx="1931035" cy="631190"/>
          </a:xfrm>
          <a:prstGeom prst="rect"/>
          <a:noFill/>
        </p:spPr>
      </p:pic>
      <p:sp>
        <p:nvSpPr>
          <p:cNvPr id="54" name="도형 20"/>
          <p:cNvSpPr>
            <a:spLocks/>
          </p:cNvSpPr>
          <p:nvPr/>
        </p:nvSpPr>
        <p:spPr>
          <a:xfrm rot="0">
            <a:off x="615950" y="6031865"/>
            <a:ext cx="2802890" cy="393890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21"/>
          <p:cNvSpPr txBox="1">
            <a:spLocks/>
          </p:cNvSpPr>
          <p:nvPr/>
        </p:nvSpPr>
        <p:spPr>
          <a:xfrm rot="0">
            <a:off x="854075" y="6019165"/>
            <a:ext cx="225488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Storage &amp; </a:t>
            </a:r>
            <a:r>
              <a:rPr sz="2000">
                <a:latin typeface="Pretendard ExtraBold" charset="0"/>
                <a:ea typeface="Pretendard ExtraBold" charset="0"/>
              </a:rPr>
              <a:t>C</a:t>
            </a:r>
            <a:r>
              <a:rPr lang="ko-KR" sz="2000">
                <a:latin typeface="Pretendard ExtraBold" charset="0"/>
                <a:ea typeface="Pretendard ExtraBold" charset="0"/>
              </a:rPr>
              <a:t>a</a:t>
            </a:r>
            <a:r>
              <a:rPr lang="ko-KR" sz="2000">
                <a:latin typeface="Pretendard ExtraBold" charset="0"/>
                <a:ea typeface="Pretendard ExtraBold" charset="0"/>
              </a:rPr>
              <a:t>c</a:t>
            </a:r>
            <a:r>
              <a:rPr lang="ko-KR" sz="2000">
                <a:latin typeface="Pretendard ExtraBold" charset="0"/>
                <a:ea typeface="Pretendard ExtraBold" charset="0"/>
              </a:rPr>
              <a:t>he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56" name="도형 3"/>
          <p:cNvSpPr>
            <a:spLocks/>
          </p:cNvSpPr>
          <p:nvPr/>
        </p:nvSpPr>
        <p:spPr>
          <a:xfrm rot="0">
            <a:off x="7345680" y="6061710"/>
            <a:ext cx="6077585" cy="388112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4"/>
          <p:cNvSpPr txBox="1">
            <a:spLocks/>
          </p:cNvSpPr>
          <p:nvPr/>
        </p:nvSpPr>
        <p:spPr>
          <a:xfrm rot="0">
            <a:off x="8983345" y="6063615"/>
            <a:ext cx="280479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 b="1">
                <a:ln w="9525" cap="rnd" cmpd="sng">
                  <a:noFill/>
                  <a:prstDash/>
                  <a:bevel/>
                </a:ln>
                <a:solidFill>
                  <a:srgbClr val="000000"/>
                </a:solidFill>
                <a:latin typeface="Pretendard ExtraBold" charset="0"/>
                <a:ea typeface="Pretendard ExtraBold" charset="0"/>
              </a:rPr>
              <a:t>External Integration</a:t>
            </a:r>
            <a:endParaRPr lang="ko-KR" altLang="en-US" sz="2000" b="1">
              <a:ln w="9525" cap="rnd" cmpd="sng">
                <a:noFill/>
                <a:prstDash/>
                <a:bevel/>
              </a:ln>
              <a:solidFill>
                <a:srgbClr val="000000"/>
              </a:solidFill>
              <a:latin typeface="Pretendard ExtraBold" charset="0"/>
              <a:ea typeface="Pretendard ExtraBold" charset="0"/>
            </a:endParaRPr>
          </a:p>
        </p:txBody>
      </p:sp>
      <p:sp>
        <p:nvSpPr>
          <p:cNvPr id="58" name="도형 6"/>
          <p:cNvSpPr>
            <a:spLocks/>
          </p:cNvSpPr>
          <p:nvPr/>
        </p:nvSpPr>
        <p:spPr>
          <a:xfrm rot="0">
            <a:off x="13577570" y="6059170"/>
            <a:ext cx="2414905" cy="389509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7"/>
          <p:cNvSpPr txBox="1">
            <a:spLocks/>
          </p:cNvSpPr>
          <p:nvPr/>
        </p:nvSpPr>
        <p:spPr>
          <a:xfrm rot="0">
            <a:off x="13716000" y="6015990"/>
            <a:ext cx="2136140" cy="4013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Tool</a:t>
            </a:r>
            <a:r>
              <a:rPr lang="ko-KR" sz="2000">
                <a:latin typeface="Pretendard ExtraBold" charset="0"/>
                <a:ea typeface="Pretendard ExtraBold" charset="0"/>
              </a:rPr>
              <a:t>s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60" name="그림 8" descr="C:/Users/it/AppData/Roaming/PolarisOffice/ETemp/9804_17489440/fImage1764884241.png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8317230"/>
            <a:ext cx="1492885" cy="1475740"/>
          </a:xfrm>
          <a:prstGeom prst="rect"/>
          <a:noFill/>
        </p:spPr>
      </p:pic>
      <p:pic>
        <p:nvPicPr>
          <p:cNvPr id="61" name="그림 10" descr="C:/Users/it/AppData/Roaming/PolarisOffice/ETemp/9804_17489440/fImage515159738467.png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64700" y="6927215"/>
            <a:ext cx="2476500" cy="925830"/>
          </a:xfrm>
          <a:prstGeom prst="rect"/>
          <a:noFill/>
        </p:spPr>
      </p:pic>
      <p:pic>
        <p:nvPicPr>
          <p:cNvPr id="62" name="그림 1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1100" y="2728595"/>
            <a:ext cx="2221230" cy="1098550"/>
          </a:xfrm>
          <a:prstGeom prst="rect"/>
          <a:noFill/>
        </p:spPr>
      </p:pic>
      <p:pic>
        <p:nvPicPr>
          <p:cNvPr id="63" name="그림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7005" y="3971290"/>
            <a:ext cx="1544955" cy="1531620"/>
          </a:xfrm>
          <a:prstGeom prst="rect"/>
          <a:noFill/>
        </p:spPr>
      </p:pic>
      <p:pic>
        <p:nvPicPr>
          <p:cNvPr id="64" name="그림 14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73640" y="2680335"/>
            <a:ext cx="1288415" cy="1303020"/>
          </a:xfrm>
          <a:prstGeom prst="rect"/>
          <a:noFill/>
        </p:spPr>
      </p:pic>
      <p:pic>
        <p:nvPicPr>
          <p:cNvPr id="65" name="그림 15" descr="C:/Users/it/AppData/Roaming/PolarisOffice/ETemp/9804_17489440/fImage158529785724.png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723755" y="8112760"/>
            <a:ext cx="1323975" cy="1310005"/>
          </a:xfrm>
          <a:prstGeom prst="rect"/>
          <a:noFill/>
        </p:spPr>
      </p:pic>
      <p:pic>
        <p:nvPicPr>
          <p:cNvPr id="66" name="그림 17" descr="C:/Users/it/AppData/Roaming/PolarisOffice/ETemp/9804_17489440/fImage148759801478.png"/>
          <p:cNvPicPr>
            <a:picLocks noChangeAspect="1"/>
          </p:cNvPicPr>
          <p:nvPr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83170" y="8286750"/>
            <a:ext cx="1812925" cy="1132205"/>
          </a:xfrm>
          <a:prstGeom prst="rect"/>
          <a:noFill/>
        </p:spPr>
      </p:pic>
      <p:pic>
        <p:nvPicPr>
          <p:cNvPr id="67" name="그림 18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9560" y="8322945"/>
            <a:ext cx="1348740" cy="1331595"/>
          </a:xfrm>
          <a:prstGeom prst="rect"/>
          <a:noFill/>
        </p:spPr>
      </p:pic>
      <p:sp>
        <p:nvSpPr>
          <p:cNvPr id="68" name="도형 19"/>
          <p:cNvSpPr>
            <a:spLocks/>
          </p:cNvSpPr>
          <p:nvPr/>
        </p:nvSpPr>
        <p:spPr>
          <a:xfrm rot="0">
            <a:off x="4801235" y="1840865"/>
            <a:ext cx="2577465" cy="396303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20"/>
          <p:cNvSpPr txBox="1">
            <a:spLocks/>
          </p:cNvSpPr>
          <p:nvPr/>
        </p:nvSpPr>
        <p:spPr>
          <a:xfrm rot="0">
            <a:off x="5026660" y="1826895"/>
            <a:ext cx="204089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Design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70" name="그림 2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8390" y="4693920"/>
            <a:ext cx="2395855" cy="312420"/>
          </a:xfrm>
          <a:prstGeom prst="rect"/>
          <a:noFill/>
        </p:spPr>
      </p:pic>
      <p:sp>
        <p:nvSpPr>
          <p:cNvPr id="71" name="도형 22"/>
          <p:cNvSpPr>
            <a:spLocks/>
          </p:cNvSpPr>
          <p:nvPr/>
        </p:nvSpPr>
        <p:spPr>
          <a:xfrm rot="0">
            <a:off x="11891645" y="1847215"/>
            <a:ext cx="4107180" cy="395541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23"/>
          <p:cNvSpPr txBox="1">
            <a:spLocks/>
          </p:cNvSpPr>
          <p:nvPr/>
        </p:nvSpPr>
        <p:spPr>
          <a:xfrm rot="0">
            <a:off x="11974830" y="1840230"/>
            <a:ext cx="3918585" cy="4013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Security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73" name="도형 24"/>
          <p:cNvSpPr>
            <a:spLocks/>
          </p:cNvSpPr>
          <p:nvPr/>
        </p:nvSpPr>
        <p:spPr>
          <a:xfrm rot="0">
            <a:off x="3557905" y="6058535"/>
            <a:ext cx="3637280" cy="389445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25"/>
          <p:cNvSpPr txBox="1">
            <a:spLocks/>
          </p:cNvSpPr>
          <p:nvPr/>
        </p:nvSpPr>
        <p:spPr>
          <a:xfrm rot="0">
            <a:off x="3692525" y="6079490"/>
            <a:ext cx="339153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Infrastructure &amp; DevOps 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cxnSp>
        <p:nvCxnSpPr>
          <p:cNvPr id="86" name="도형 352"/>
          <p:cNvCxnSpPr/>
          <p:nvPr/>
        </p:nvCxnSpPr>
        <p:spPr>
          <a:xfrm rot="0" flipH="1">
            <a:off x="14438630" y="6354445"/>
            <a:ext cx="723265" cy="1270"/>
          </a:xfrm>
          <a:prstGeom prst="line"/>
          <a:ln w="19050" cap="flat" cmpd="sng">
            <a:gradFill rotWithShape="1"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도형 354"/>
          <p:cNvCxnSpPr/>
          <p:nvPr/>
        </p:nvCxnSpPr>
        <p:spPr>
          <a:xfrm rot="0" flipH="1" flipV="1">
            <a:off x="9128125" y="6426200"/>
            <a:ext cx="248539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도형 355"/>
          <p:cNvCxnSpPr/>
          <p:nvPr/>
        </p:nvCxnSpPr>
        <p:spPr>
          <a:xfrm rot="0" flipH="1">
            <a:off x="3905885" y="6452235"/>
            <a:ext cx="296227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도형 356"/>
          <p:cNvCxnSpPr/>
          <p:nvPr/>
        </p:nvCxnSpPr>
        <p:spPr>
          <a:xfrm rot="0" flipH="1" flipV="1">
            <a:off x="891540" y="6393815"/>
            <a:ext cx="215392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도형 358"/>
          <p:cNvCxnSpPr/>
          <p:nvPr/>
        </p:nvCxnSpPr>
        <p:spPr>
          <a:xfrm rot="0" flipH="1">
            <a:off x="1963420" y="2185670"/>
            <a:ext cx="125031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359"/>
          <p:cNvCxnSpPr/>
          <p:nvPr/>
        </p:nvCxnSpPr>
        <p:spPr>
          <a:xfrm rot="0" flipH="1" flipV="1">
            <a:off x="5579745" y="2185035"/>
            <a:ext cx="94996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도형 361"/>
          <p:cNvCxnSpPr/>
          <p:nvPr/>
        </p:nvCxnSpPr>
        <p:spPr>
          <a:xfrm rot="0" flipH="1">
            <a:off x="9041130" y="2189480"/>
            <a:ext cx="110045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도형 362"/>
          <p:cNvCxnSpPr/>
          <p:nvPr/>
        </p:nvCxnSpPr>
        <p:spPr>
          <a:xfrm rot="0" flipH="1">
            <a:off x="13385800" y="2207260"/>
            <a:ext cx="1101090" cy="1270"/>
          </a:xfrm>
          <a:prstGeom prst="line"/>
          <a:ln w="19050" cap="flat" cmpd="sng">
            <a:gradFill rotWithShape="1"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상자 3"/>
          <p:cNvSpPr txBox="1">
            <a:spLocks/>
          </p:cNvSpPr>
          <p:nvPr/>
        </p:nvSpPr>
        <p:spPr>
          <a:xfrm rot="0">
            <a:off x="-5048885" y="226060"/>
            <a:ext cx="4934585" cy="105505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1. Frontend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React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TypeScript (TS)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chart.js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SSE (Server-Sent Events)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DataTable / StatusBadge / MoneyFormatter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2. Design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Figma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Tailwind CSS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Kiro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Interactive UI &amp; Modal Design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3. Backend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Java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Boot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Batch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Querydsl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BFF (Backend For Frontend) Engine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4. Security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Security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JWT (JSON Web Token)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Redis RTR (Refresh Token Rotation)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MFA / TOTP (Google OTP)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AOP 기반 감사 로그 (Audit Log)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5. Storage &amp; Cache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MariaDB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Redis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6. Infrastructure &amp; DevOps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Amazon EC2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Docker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GitHub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Firebase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7. External Integration (API)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국세청 (사업자 인증)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PortOne (결제 및 예금주 조회)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한국수출입은행 / Frankfurter (환율)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228600">
              <a:buFontTx/>
              <a:buNone/>
            </a:pPr>
            <a:endParaRPr lang="ko-KR" altLang="en-US" sz="1800" b="0"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27" name="TextBox 27"/>
          <p:cNvSpPr txBox="1">
            <a:spLocks/>
          </p:cNvSpPr>
          <p:nvPr/>
        </p:nvSpPr>
        <p:spPr>
          <a:xfrm rot="0">
            <a:off x="16675100" y="9436735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TextBox 2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TextBox 29"/>
          <p:cNvSpPr txBox="true"/>
          <p:nvPr/>
        </p:nvSpPr>
        <p:spPr>
          <a:xfrm>
            <a:off x="14097000" y="9271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시스템설계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>
            <a:off x="952500" y="533400"/>
            <a:ext cx="4255135" cy="788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유스케이스</a:t>
            </a:r>
            <a:endParaRPr lang="ko-KR" altLang="en-US" sz="44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it/AppData/Roaming/PolarisOffice/ETemp/5768_13952008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 descr="C:/Users/it/AppData/Roaming/PolarisOffice/ETemp/5768_1395200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45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시스템설계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E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R 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이어그램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it/AppData/Roaming/PolarisOffice/ETemp/5768_13952008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 descr="C:/Users/it/AppData/Roaming/PolarisOffice/ETemp/5768_13952008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45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3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기능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소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기능 소개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36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kocin174</cp:lastModifiedBy>
  <cp:version>10.105.293.56114</cp:version>
  <dcterms:modified xsi:type="dcterms:W3CDTF">2011-08-01T06:04:30Z</dcterms:modified>
</cp:coreProperties>
</file>